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96" r:id="rId2"/>
  </p:sldMasterIdLst>
  <p:notesMasterIdLst>
    <p:notesMasterId r:id="rId83"/>
  </p:notesMasterIdLst>
  <p:handoutMasterIdLst>
    <p:handoutMasterId r:id="rId84"/>
  </p:handoutMasterIdLst>
  <p:sldIdLst>
    <p:sldId id="339" r:id="rId3"/>
    <p:sldId id="256" r:id="rId4"/>
    <p:sldId id="343" r:id="rId5"/>
    <p:sldId id="317" r:id="rId6"/>
    <p:sldId id="332" r:id="rId7"/>
    <p:sldId id="315" r:id="rId8"/>
    <p:sldId id="316" r:id="rId9"/>
    <p:sldId id="318" r:id="rId10"/>
    <p:sldId id="331" r:id="rId11"/>
    <p:sldId id="333" r:id="rId12"/>
    <p:sldId id="334" r:id="rId13"/>
    <p:sldId id="337" r:id="rId14"/>
    <p:sldId id="308" r:id="rId15"/>
    <p:sldId id="342" r:id="rId16"/>
    <p:sldId id="335" r:id="rId17"/>
    <p:sldId id="319" r:id="rId18"/>
    <p:sldId id="263" r:id="rId19"/>
    <p:sldId id="320" r:id="rId20"/>
    <p:sldId id="321" r:id="rId21"/>
    <p:sldId id="264" r:id="rId22"/>
    <p:sldId id="336" r:id="rId23"/>
    <p:sldId id="266" r:id="rId24"/>
    <p:sldId id="322" r:id="rId25"/>
    <p:sldId id="323" r:id="rId26"/>
    <p:sldId id="324" r:id="rId27"/>
    <p:sldId id="267" r:id="rId28"/>
    <p:sldId id="268" r:id="rId29"/>
    <p:sldId id="269" r:id="rId30"/>
    <p:sldId id="325" r:id="rId31"/>
    <p:sldId id="270" r:id="rId32"/>
    <p:sldId id="326" r:id="rId33"/>
    <p:sldId id="327" r:id="rId34"/>
    <p:sldId id="328" r:id="rId35"/>
    <p:sldId id="329" r:id="rId36"/>
    <p:sldId id="271" r:id="rId37"/>
    <p:sldId id="257" r:id="rId38"/>
    <p:sldId id="261" r:id="rId39"/>
    <p:sldId id="260" r:id="rId40"/>
    <p:sldId id="258" r:id="rId41"/>
    <p:sldId id="259" r:id="rId42"/>
    <p:sldId id="262" r:id="rId43"/>
    <p:sldId id="291" r:id="rId44"/>
    <p:sldId id="330" r:id="rId45"/>
    <p:sldId id="340" r:id="rId46"/>
    <p:sldId id="272" r:id="rId47"/>
    <p:sldId id="273" r:id="rId48"/>
    <p:sldId id="274" r:id="rId49"/>
    <p:sldId id="292" r:id="rId50"/>
    <p:sldId id="293" r:id="rId51"/>
    <p:sldId id="294" r:id="rId52"/>
    <p:sldId id="275" r:id="rId53"/>
    <p:sldId id="295" r:id="rId54"/>
    <p:sldId id="296" r:id="rId55"/>
    <p:sldId id="341" r:id="rId56"/>
    <p:sldId id="297" r:id="rId57"/>
    <p:sldId id="298" r:id="rId58"/>
    <p:sldId id="299" r:id="rId59"/>
    <p:sldId id="300" r:id="rId60"/>
    <p:sldId id="301" r:id="rId61"/>
    <p:sldId id="276" r:id="rId62"/>
    <p:sldId id="277" r:id="rId63"/>
    <p:sldId id="278" r:id="rId64"/>
    <p:sldId id="279" r:id="rId65"/>
    <p:sldId id="302" r:id="rId66"/>
    <p:sldId id="303" r:id="rId67"/>
    <p:sldId id="304" r:id="rId68"/>
    <p:sldId id="305" r:id="rId69"/>
    <p:sldId id="306" r:id="rId70"/>
    <p:sldId id="307" r:id="rId71"/>
    <p:sldId id="280" r:id="rId72"/>
    <p:sldId id="281" r:id="rId73"/>
    <p:sldId id="282" r:id="rId74"/>
    <p:sldId id="283" r:id="rId75"/>
    <p:sldId id="284" r:id="rId76"/>
    <p:sldId id="285" r:id="rId77"/>
    <p:sldId id="310" r:id="rId78"/>
    <p:sldId id="311" r:id="rId79"/>
    <p:sldId id="312" r:id="rId80"/>
    <p:sldId id="313" r:id="rId81"/>
    <p:sldId id="314" r:id="rId82"/>
  </p:sldIdLst>
  <p:sldSz cx="9144000" cy="6858000" type="screen4x3"/>
  <p:notesSz cx="6858000" cy="9144000"/>
  <p:custDataLst>
    <p:tags r:id="rId8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AEB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20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handoutMaster" Target="handoutMasters/handoutMaster1.xml"/><Relationship Id="rId89"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tags" Target="tags/tag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notesMaster" Target="notesMasters/notesMaster1.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AB5F36-5545-7941-8E7D-2758CAC253E7}" type="datetimeFigureOut">
              <a:rPr lang="en-US" smtClean="0"/>
              <a:t>4/8/2014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925B9DB-F9E2-314C-A87E-45DFEF599523}" type="slidenum">
              <a:rPr lang="en-US" smtClean="0"/>
              <a:t>‹#›</a:t>
            </a:fld>
            <a:endParaRPr lang="en-US"/>
          </a:p>
        </p:txBody>
      </p:sp>
    </p:spTree>
    <p:extLst>
      <p:ext uri="{BB962C8B-B14F-4D97-AF65-F5344CB8AC3E}">
        <p14:creationId xmlns:p14="http://schemas.microsoft.com/office/powerpoint/2010/main" val="57175957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6BC8A6-6E72-634D-B650-957CE9C29CF2}" type="datetimeFigureOut">
              <a:rPr lang="en-US" smtClean="0"/>
              <a:t>4/8/2014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C153FF-5D2B-964C-8392-6DBBACF8A7DD}" type="slidenum">
              <a:rPr lang="en-US" smtClean="0"/>
              <a:t>‹#›</a:t>
            </a:fld>
            <a:endParaRPr lang="en-US"/>
          </a:p>
        </p:txBody>
      </p:sp>
    </p:spTree>
    <p:extLst>
      <p:ext uri="{BB962C8B-B14F-4D97-AF65-F5344CB8AC3E}">
        <p14:creationId xmlns:p14="http://schemas.microsoft.com/office/powerpoint/2010/main" val="5878912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eaLnBrk="1" latinLnBrk="0" hangingPunct="1"/>
            <a:fld id="{E57A4620-A727-4BE9-97B4-C32031074646}" type="datetime1">
              <a:rPr lang="en-US" smtClean="0"/>
              <a:t>4/9/2014</a:t>
            </a:fld>
            <a:endParaRPr lang="en-US"/>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extLst>
      <p:ext uri="{BB962C8B-B14F-4D97-AF65-F5344CB8AC3E}">
        <p14:creationId xmlns:p14="http://schemas.microsoft.com/office/powerpoint/2010/main" val="4124200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eaLnBrk="1" latinLnBrk="0" hangingPunct="1"/>
            <a:fld id="{8FA1EAB2-54CE-4550-9BA6-88CD4EC745CB}" type="datetime1">
              <a:rPr lang="en-US" smtClean="0"/>
              <a:t>4/9/2014</a:t>
            </a:fld>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extLst>
      <p:ext uri="{BB962C8B-B14F-4D97-AF65-F5344CB8AC3E}">
        <p14:creationId xmlns:p14="http://schemas.microsoft.com/office/powerpoint/2010/main" val="2287116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eaLnBrk="1" latinLnBrk="0" hangingPunct="1"/>
            <a:fld id="{034CFCB9-5F8C-4C42-98BA-F3C3685EDEC7}" type="datetime1">
              <a:rPr lang="en-US" smtClean="0"/>
              <a:t>4/9/2014</a:t>
            </a:fld>
            <a:endParaRPr lang="en-US"/>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extLst>
      <p:ext uri="{BB962C8B-B14F-4D97-AF65-F5344CB8AC3E}">
        <p14:creationId xmlns:p14="http://schemas.microsoft.com/office/powerpoint/2010/main" val="1024515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pPr eaLnBrk="1" latinLnBrk="0" hangingPunct="1"/>
            <a:fld id="{514806F3-9E65-43BA-B43C-CC1F67D6C7E1}" type="datetime1">
              <a:rPr lang="en-US" smtClean="0"/>
              <a:t>4/9/2014</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2AA957AF-53C0-420B-9C2D-77DB1416566C}" type="slidenum">
              <a:rPr kumimoji="0" lang="en-US" smtClean="0"/>
              <a:pPr eaLnBrk="1" latinLnBrk="0" hangingPunct="1"/>
              <a:t>‹#›</a:t>
            </a:fld>
            <a:endParaRPr kumimoji="0" lang="en-US"/>
          </a:p>
        </p:txBody>
      </p:sp>
      <p:sp>
        <p:nvSpPr>
          <p:cNvPr id="12" name="Footer Placeholder 11"/>
          <p:cNvSpPr>
            <a:spLocks noGrp="1"/>
          </p:cNvSpPr>
          <p:nvPr>
            <p:ph type="ftr" sz="quarter" idx="12"/>
          </p:nvPr>
        </p:nvSpPr>
        <p:spPr/>
        <p:txBody>
          <a:bodyPr/>
          <a:lstStyle>
            <a:lvl1pPr>
              <a:defRPr>
                <a:solidFill>
                  <a:schemeClr val="bg2"/>
                </a:solidFill>
              </a:defRPr>
            </a:lvl1pPr>
          </a:lstStyle>
          <a:p>
            <a:r>
              <a:rPr kumimoji="0" lang="en-US" smtClean="0"/>
              <a:t>Killham--1002</a:t>
            </a:r>
            <a:endParaRPr kumimoji="0"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eaLnBrk="1" latinLnBrk="0" hangingPunct="1"/>
            <a:fld id="{0497C1A3-4D3A-4578-B37F-431595876228}" type="datetime1">
              <a:rPr lang="en-US" smtClean="0"/>
              <a:t>4/9/2014</a:t>
            </a:fld>
            <a:endParaRPr lang="en-US"/>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pPr eaLnBrk="1" latinLnBrk="0" hangingPunct="1"/>
            <a:fld id="{BAC8EA10-C3B7-42D5-926C-BBDAFB8E0315}" type="datetime1">
              <a:rPr lang="en-US" smtClean="0"/>
              <a:t>4/9/2014</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2AA957AF-53C0-420B-9C2D-77DB1416566C}" type="slidenum">
              <a:rPr kumimoji="0" lang="en-US" smtClean="0"/>
              <a:pPr eaLnBrk="1" latinLnBrk="0" hangingPunct="1"/>
              <a:t>‹#›</a:t>
            </a:fld>
            <a:endParaRPr kumimoji="0" lang="en-US"/>
          </a:p>
        </p:txBody>
      </p:sp>
      <p:sp>
        <p:nvSpPr>
          <p:cNvPr id="11" name="Footer Placeholder 10"/>
          <p:cNvSpPr>
            <a:spLocks noGrp="1"/>
          </p:cNvSpPr>
          <p:nvPr>
            <p:ph type="ftr" sz="quarter" idx="12"/>
          </p:nvPr>
        </p:nvSpPr>
        <p:spPr/>
        <p:txBody>
          <a:bodyPr/>
          <a:lstStyle>
            <a:lvl1pPr>
              <a:defRPr>
                <a:solidFill>
                  <a:srgbClr val="FFFFFF"/>
                </a:solidFill>
              </a:defRPr>
            </a:lvl1pPr>
          </a:lstStyle>
          <a:p>
            <a:r>
              <a:rPr kumimoji="0" lang="en-US" smtClean="0"/>
              <a:t>Killham--1002</a:t>
            </a:r>
            <a:endParaRPr kumimoji="0"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eaLnBrk="1" latinLnBrk="0" hangingPunct="1"/>
            <a:fld id="{EA1FEBA9-0E06-40E6-9B43-E8886A54B92C}" type="datetime1">
              <a:rPr lang="en-US" smtClean="0"/>
              <a:t>4/9/2014</a:t>
            </a:fld>
            <a:endParaRPr lang="en-US"/>
          </a:p>
        </p:txBody>
      </p:sp>
      <p:sp>
        <p:nvSpPr>
          <p:cNvPr id="6" name="Footer Placeholder 5"/>
          <p:cNvSpPr>
            <a:spLocks noGrp="1"/>
          </p:cNvSpPr>
          <p:nvPr>
            <p:ph type="ftr" sz="quarter" idx="11"/>
          </p:nvPr>
        </p:nvSpPr>
        <p:spPr/>
        <p:txBody>
          <a:bodyPr/>
          <a:lstStyle/>
          <a:p>
            <a:r>
              <a:rPr kumimoji="0" lang="en-US" smtClean="0"/>
              <a:t>Killham--1002</a:t>
            </a:r>
            <a:endParaRPr kumimoji="0" lang="en-US"/>
          </a:p>
        </p:txBody>
      </p:sp>
      <p:sp>
        <p:nvSpPr>
          <p:cNvPr id="7" name="Slide Number Placeholder 6"/>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eaLnBrk="1" latinLnBrk="0" hangingPunct="1"/>
            <a:fld id="{3B4FA91D-F029-4AB9-BEC1-4908676C7343}" type="datetime1">
              <a:rPr lang="en-US" smtClean="0"/>
              <a:t>4/9/2014</a:t>
            </a:fld>
            <a:endParaRPr lang="en-US"/>
          </a:p>
        </p:txBody>
      </p:sp>
      <p:sp>
        <p:nvSpPr>
          <p:cNvPr id="8" name="Footer Placeholder 7"/>
          <p:cNvSpPr>
            <a:spLocks noGrp="1"/>
          </p:cNvSpPr>
          <p:nvPr>
            <p:ph type="ftr" sz="quarter" idx="11"/>
          </p:nvPr>
        </p:nvSpPr>
        <p:spPr/>
        <p:txBody>
          <a:bodyPr/>
          <a:lstStyle/>
          <a:p>
            <a:r>
              <a:rPr kumimoji="0" lang="en-US" smtClean="0"/>
              <a:t>Killham--1002</a:t>
            </a:r>
            <a:endParaRPr kumimoji="0" lang="en-US"/>
          </a:p>
        </p:txBody>
      </p:sp>
      <p:sp>
        <p:nvSpPr>
          <p:cNvPr id="9" name="Slide Number Placeholder 8"/>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eaLnBrk="1" latinLnBrk="0" hangingPunct="1"/>
            <a:fld id="{8FD4E3C0-7934-4690-8607-C29F7EF8BAF5}" type="datetime1">
              <a:rPr lang="en-US" smtClean="0"/>
              <a:t>4/9/2014</a:t>
            </a:fld>
            <a:endParaRPr lang="en-US"/>
          </a:p>
        </p:txBody>
      </p:sp>
      <p:sp>
        <p:nvSpPr>
          <p:cNvPr id="4" name="Footer Placeholder 3"/>
          <p:cNvSpPr>
            <a:spLocks noGrp="1"/>
          </p:cNvSpPr>
          <p:nvPr>
            <p:ph type="ftr" sz="quarter" idx="11"/>
          </p:nvPr>
        </p:nvSpPr>
        <p:spPr/>
        <p:txBody>
          <a:bodyPr/>
          <a:lstStyle/>
          <a:p>
            <a:r>
              <a:rPr kumimoji="0" lang="en-US" smtClean="0"/>
              <a:t>Killham--1002</a:t>
            </a:r>
            <a:endParaRPr kumimoji="0" lang="en-US"/>
          </a:p>
        </p:txBody>
      </p:sp>
      <p:sp>
        <p:nvSpPr>
          <p:cNvPr id="5" name="Slide Number Placeholder 4"/>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pPr eaLnBrk="1" latinLnBrk="0" hangingPunct="1"/>
            <a:fld id="{824020C4-9B27-4E35-83C4-8658C6B5FDE2}" type="datetime1">
              <a:rPr lang="en-US" smtClean="0"/>
              <a:t>4/9/2014</a:t>
            </a:fld>
            <a:endParaRPr lang="en-US"/>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Slide Number Placeholder 3"/>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fld id="{5CB438F4-1119-4E45-8B3F-B14E2F22D80A}" type="datetime1">
              <a:rPr lang="en-US" smtClean="0"/>
              <a:t>4/9/2014</a:t>
            </a:fld>
            <a:endParaRPr lang="en-US"/>
          </a:p>
        </p:txBody>
      </p:sp>
      <p:sp>
        <p:nvSpPr>
          <p:cNvPr id="6" name="Footer Placeholder 5"/>
          <p:cNvSpPr>
            <a:spLocks noGrp="1"/>
          </p:cNvSpPr>
          <p:nvPr>
            <p:ph type="ftr" sz="quarter" idx="11"/>
          </p:nvPr>
        </p:nvSpPr>
        <p:spPr/>
        <p:txBody>
          <a:bodyPr/>
          <a:lstStyle/>
          <a:p>
            <a:r>
              <a:rPr kumimoji="0" lang="en-US" smtClean="0"/>
              <a:t>Killham--1002</a:t>
            </a:r>
            <a:endParaRPr kumimoji="0"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2AA957AF-53C0-420B-9C2D-77DB1416566C}" type="slidenum">
              <a:rPr kumimoji="0" lang="en-US" smtClean="0"/>
              <a:pPr eaLnBrk="1" latinLnBrk="0" hangingPunct="1"/>
              <a:t>‹#›</a:t>
            </a:fld>
            <a:endParaRPr kumimoji="0"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eaLnBrk="1" latinLnBrk="0" hangingPunct="1"/>
            <a:fld id="{01A68863-EBA7-4F6E-8E98-1F9078753417}" type="datetime1">
              <a:rPr lang="en-US" smtClean="0"/>
              <a:t>4/9/2014</a:t>
            </a:fld>
            <a:endParaRPr lang="en-US"/>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extLst>
      <p:ext uri="{BB962C8B-B14F-4D97-AF65-F5344CB8AC3E}">
        <p14:creationId xmlns:p14="http://schemas.microsoft.com/office/powerpoint/2010/main" val="17430802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fld id="{437B1EF7-E15F-4597-A4FC-82B37E6CD643}" type="datetime1">
              <a:rPr lang="en-US" smtClean="0"/>
              <a:t>4/9/2014</a:t>
            </a:fld>
            <a:endParaRPr lang="en-US"/>
          </a:p>
        </p:txBody>
      </p:sp>
      <p:sp>
        <p:nvSpPr>
          <p:cNvPr id="6" name="Footer Placeholder 5"/>
          <p:cNvSpPr>
            <a:spLocks noGrp="1"/>
          </p:cNvSpPr>
          <p:nvPr>
            <p:ph type="ftr" sz="quarter" idx="11"/>
          </p:nvPr>
        </p:nvSpPr>
        <p:spPr/>
        <p:txBody>
          <a:bodyPr/>
          <a:lstStyle/>
          <a:p>
            <a:r>
              <a:rPr kumimoji="0" lang="en-US" smtClean="0"/>
              <a:t>Killham--1002</a:t>
            </a:r>
            <a:endParaRPr kumimoji="0" lang="en-US"/>
          </a:p>
        </p:txBody>
      </p:sp>
      <p:sp>
        <p:nvSpPr>
          <p:cNvPr id="7" name="Slide Number Placeholder 6"/>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eaLnBrk="1" latinLnBrk="0" hangingPunct="1"/>
            <a:fld id="{E9225337-65F8-446A-BE01-A905A29994FB}" type="datetime1">
              <a:rPr lang="en-US" smtClean="0"/>
              <a:t>4/9/2014</a:t>
            </a:fld>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eaLnBrk="1" latinLnBrk="0" hangingPunct="1"/>
            <a:fld id="{70B44F4B-BF1E-490C-B06D-2949E415243E}" type="datetime1">
              <a:rPr lang="en-US" smtClean="0"/>
              <a:t>4/9/2014</a:t>
            </a:fld>
            <a:endParaRPr lang="en-US"/>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eaLnBrk="1" latinLnBrk="0" hangingPunct="1"/>
            <a:fld id="{F57E09CB-9D72-4F7C-B03E-7767257033CF}" type="datetime1">
              <a:rPr lang="en-US" smtClean="0"/>
              <a:t>4/9/2014</a:t>
            </a:fld>
            <a:endParaRPr lang="en-US"/>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extLst>
      <p:ext uri="{BB962C8B-B14F-4D97-AF65-F5344CB8AC3E}">
        <p14:creationId xmlns:p14="http://schemas.microsoft.com/office/powerpoint/2010/main" val="35399580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eaLnBrk="1" latinLnBrk="0" hangingPunct="1"/>
            <a:fld id="{45DA83DE-3A36-46EA-882B-3E098AC80223}" type="datetime1">
              <a:rPr lang="en-US" smtClean="0"/>
              <a:t>4/9/2014</a:t>
            </a:fld>
            <a:endParaRPr lang="en-US"/>
          </a:p>
        </p:txBody>
      </p:sp>
      <p:sp>
        <p:nvSpPr>
          <p:cNvPr id="6" name="Footer Placeholder 5"/>
          <p:cNvSpPr>
            <a:spLocks noGrp="1"/>
          </p:cNvSpPr>
          <p:nvPr>
            <p:ph type="ftr" sz="quarter" idx="11"/>
          </p:nvPr>
        </p:nvSpPr>
        <p:spPr/>
        <p:txBody>
          <a:bodyPr/>
          <a:lstStyle/>
          <a:p>
            <a:r>
              <a:rPr kumimoji="0" lang="en-US" smtClean="0"/>
              <a:t>Killham--1002</a:t>
            </a:r>
            <a:endParaRPr kumimoji="0" lang="en-US"/>
          </a:p>
        </p:txBody>
      </p:sp>
      <p:sp>
        <p:nvSpPr>
          <p:cNvPr id="7" name="Slide Number Placeholder 6"/>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extLst>
      <p:ext uri="{BB962C8B-B14F-4D97-AF65-F5344CB8AC3E}">
        <p14:creationId xmlns:p14="http://schemas.microsoft.com/office/powerpoint/2010/main" val="1539287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eaLnBrk="1" latinLnBrk="0" hangingPunct="1"/>
            <a:fld id="{2756D810-E965-44F5-B6D5-CA75336851EA}" type="datetime1">
              <a:rPr lang="en-US" smtClean="0"/>
              <a:t>4/9/2014</a:t>
            </a:fld>
            <a:endParaRPr lang="en-US"/>
          </a:p>
        </p:txBody>
      </p:sp>
      <p:sp>
        <p:nvSpPr>
          <p:cNvPr id="8" name="Footer Placeholder 7"/>
          <p:cNvSpPr>
            <a:spLocks noGrp="1"/>
          </p:cNvSpPr>
          <p:nvPr>
            <p:ph type="ftr" sz="quarter" idx="11"/>
          </p:nvPr>
        </p:nvSpPr>
        <p:spPr/>
        <p:txBody>
          <a:bodyPr/>
          <a:lstStyle/>
          <a:p>
            <a:r>
              <a:rPr kumimoji="0" lang="en-US" smtClean="0"/>
              <a:t>Killham--1002</a:t>
            </a:r>
            <a:endParaRPr kumimoji="0" lang="en-US"/>
          </a:p>
        </p:txBody>
      </p:sp>
      <p:sp>
        <p:nvSpPr>
          <p:cNvPr id="9" name="Slide Number Placeholder 8"/>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extLst>
      <p:ext uri="{BB962C8B-B14F-4D97-AF65-F5344CB8AC3E}">
        <p14:creationId xmlns:p14="http://schemas.microsoft.com/office/powerpoint/2010/main" val="4000131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eaLnBrk="1" latinLnBrk="0" hangingPunct="1"/>
            <a:fld id="{91F09570-2343-4458-8693-E2A8230F8C72}" type="datetime1">
              <a:rPr lang="en-US" smtClean="0"/>
              <a:t>4/9/2014</a:t>
            </a:fld>
            <a:endParaRPr lang="en-US"/>
          </a:p>
        </p:txBody>
      </p:sp>
      <p:sp>
        <p:nvSpPr>
          <p:cNvPr id="4" name="Footer Placeholder 3"/>
          <p:cNvSpPr>
            <a:spLocks noGrp="1"/>
          </p:cNvSpPr>
          <p:nvPr>
            <p:ph type="ftr" sz="quarter" idx="11"/>
          </p:nvPr>
        </p:nvSpPr>
        <p:spPr/>
        <p:txBody>
          <a:bodyPr/>
          <a:lstStyle/>
          <a:p>
            <a:r>
              <a:rPr kumimoji="0" lang="en-US" smtClean="0"/>
              <a:t>Killham--1002</a:t>
            </a:r>
            <a:endParaRPr kumimoji="0" lang="en-US"/>
          </a:p>
        </p:txBody>
      </p:sp>
      <p:sp>
        <p:nvSpPr>
          <p:cNvPr id="5" name="Slide Number Placeholder 4"/>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extLst>
      <p:ext uri="{BB962C8B-B14F-4D97-AF65-F5344CB8AC3E}">
        <p14:creationId xmlns:p14="http://schemas.microsoft.com/office/powerpoint/2010/main" val="309011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AF6D2680-B43C-4D54-9DC8-C9180BE1AA6A}" type="datetime1">
              <a:rPr lang="en-US" smtClean="0"/>
              <a:t>4/9/2014</a:t>
            </a:fld>
            <a:endParaRPr lang="en-US"/>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Slide Number Placeholder 3"/>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extLst>
      <p:ext uri="{BB962C8B-B14F-4D97-AF65-F5344CB8AC3E}">
        <p14:creationId xmlns:p14="http://schemas.microsoft.com/office/powerpoint/2010/main" val="89189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fld id="{937954B8-A008-4E9D-9906-99F6596787ED}" type="datetime1">
              <a:rPr lang="en-US" smtClean="0"/>
              <a:t>4/9/2014</a:t>
            </a:fld>
            <a:endParaRPr lang="en-US"/>
          </a:p>
        </p:txBody>
      </p:sp>
      <p:sp>
        <p:nvSpPr>
          <p:cNvPr id="6" name="Footer Placeholder 5"/>
          <p:cNvSpPr>
            <a:spLocks noGrp="1"/>
          </p:cNvSpPr>
          <p:nvPr>
            <p:ph type="ftr" sz="quarter" idx="11"/>
          </p:nvPr>
        </p:nvSpPr>
        <p:spPr/>
        <p:txBody>
          <a:bodyPr/>
          <a:lstStyle/>
          <a:p>
            <a:r>
              <a:rPr kumimoji="0" lang="en-US" smtClean="0"/>
              <a:t>Killham--1002</a:t>
            </a:r>
            <a:endParaRPr kumimoji="0" lang="en-US"/>
          </a:p>
        </p:txBody>
      </p:sp>
      <p:sp>
        <p:nvSpPr>
          <p:cNvPr id="7" name="Slide Number Placeholder 6"/>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extLst>
      <p:ext uri="{BB962C8B-B14F-4D97-AF65-F5344CB8AC3E}">
        <p14:creationId xmlns:p14="http://schemas.microsoft.com/office/powerpoint/2010/main" val="1517200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fld id="{319805E0-844F-4AE9-87B9-4C594E950D06}" type="datetime1">
              <a:rPr lang="en-US" smtClean="0"/>
              <a:t>4/9/2014</a:t>
            </a:fld>
            <a:endParaRPr lang="en-US"/>
          </a:p>
        </p:txBody>
      </p:sp>
      <p:sp>
        <p:nvSpPr>
          <p:cNvPr id="6" name="Footer Placeholder 5"/>
          <p:cNvSpPr>
            <a:spLocks noGrp="1"/>
          </p:cNvSpPr>
          <p:nvPr>
            <p:ph type="ftr" sz="quarter" idx="11"/>
          </p:nvPr>
        </p:nvSpPr>
        <p:spPr/>
        <p:txBody>
          <a:bodyPr/>
          <a:lstStyle/>
          <a:p>
            <a:r>
              <a:rPr kumimoji="0" lang="en-US" smtClean="0"/>
              <a:t>Killham--1002</a:t>
            </a:r>
            <a:endParaRPr kumimoji="0" lang="en-US"/>
          </a:p>
        </p:txBody>
      </p:sp>
      <p:sp>
        <p:nvSpPr>
          <p:cNvPr id="7" name="Slide Number Placeholder 6"/>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extLst>
      <p:ext uri="{BB962C8B-B14F-4D97-AF65-F5344CB8AC3E}">
        <p14:creationId xmlns:p14="http://schemas.microsoft.com/office/powerpoint/2010/main" val="3298477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latinLnBrk="0" hangingPunct="1"/>
            <a:fld id="{F626B4B5-CA8E-469A-8623-AF13D736EDFF}" type="datetime1">
              <a:rPr lang="en-US" smtClean="0"/>
              <a:t>4/9/2014</a:t>
            </a:fld>
            <a:endParaRPr lang="en-US" sz="1000">
              <a:solidFill>
                <a:schemeClr val="tx2">
                  <a:shade val="50000"/>
                </a:scheme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ctr" eaLnBrk="1" latinLnBrk="0" hangingPunct="1"/>
            <a:r>
              <a:rPr kumimoji="0" lang="en-US" sz="1000" smtClean="0">
                <a:solidFill>
                  <a:schemeClr val="tx2">
                    <a:shade val="50000"/>
                  </a:schemeClr>
                </a:solidFill>
              </a:rPr>
              <a:t>Killham--1002</a:t>
            </a:r>
            <a:endParaRPr kumimoji="0" lang="en-US" sz="1000" dirty="0">
              <a:solidFill>
                <a:schemeClr val="tx2">
                  <a:shade val="50000"/>
                </a:scheme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A957AF-53C0-420B-9C2D-77DB1416566C}" type="slidenum">
              <a:rPr kumimoji="0" lang="en-US" smtClean="0"/>
              <a:pPr eaLnBrk="1" latinLnBrk="0" hangingPunct="1"/>
              <a:t>‹#›</a:t>
            </a:fld>
            <a:endParaRPr kumimoji="0" lang="en-US" sz="1000" dirty="0">
              <a:solidFill>
                <a:schemeClr val="tx2">
                  <a:shade val="50000"/>
                </a:schemeClr>
              </a:solidFill>
            </a:endParaRPr>
          </a:p>
        </p:txBody>
      </p:sp>
    </p:spTree>
    <p:extLst>
      <p:ext uri="{BB962C8B-B14F-4D97-AF65-F5344CB8AC3E}">
        <p14:creationId xmlns:p14="http://schemas.microsoft.com/office/powerpoint/2010/main" val="215942521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pPr eaLnBrk="1" latinLnBrk="0" hangingPunct="1"/>
            <a:fld id="{F59937B1-A3A7-45A7-A1E5-EBB0E5A7E983}" type="datetime1">
              <a:rPr lang="en-US" smtClean="0"/>
              <a:t>4/9/2014</a:t>
            </a:fld>
            <a:endParaRPr lang="en-US" sz="1000">
              <a:solidFill>
                <a:schemeClr val="tx2">
                  <a:shade val="50000"/>
                </a:schemeClr>
              </a:solidFill>
            </a:endParaRPr>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pPr algn="ctr" eaLnBrk="1" latinLnBrk="0" hangingPunct="1"/>
            <a:r>
              <a:rPr kumimoji="0" lang="en-US" sz="1000" smtClean="0">
                <a:solidFill>
                  <a:schemeClr val="tx2">
                    <a:shade val="50000"/>
                  </a:schemeClr>
                </a:solidFill>
              </a:rPr>
              <a:t>Killham--1002</a:t>
            </a:r>
            <a:endParaRPr kumimoji="0" lang="en-US" sz="1000" dirty="0">
              <a:solidFill>
                <a:schemeClr val="tx2">
                  <a:shade val="50000"/>
                </a:schemeClr>
              </a:solidFill>
            </a:endParaRPr>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2AA957AF-53C0-420B-9C2D-77DB1416566C}" type="slidenum">
              <a:rPr kumimoji="0" lang="en-US" smtClean="0"/>
              <a:pPr eaLnBrk="1" latinLnBrk="0" hangingPunct="1"/>
              <a:t>‹#›</a:t>
            </a:fld>
            <a:endParaRPr kumimoji="0" lang="en-US" sz="1000" dirty="0">
              <a:solidFill>
                <a:schemeClr val="tx2">
                  <a:shade val="50000"/>
                </a:schemeClr>
              </a:solidFill>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dt="0"/>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youtube.com/watch?v=HAqdRaRZmHs" TargetMode="Externa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hyperlink" Target="http://en.wikipedia.org/wiki/Allan_Paivio" TargetMode="Externa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poots14.wikispaces.com/Max+asks+about+imagery" TargetMode="Externa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hyperlink" Target="http://poots14.wikispaces.com/B.F.+Skinner" TargetMode="Externa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hyperlink" Target="http://clipsforclass.com/memory#storage" TargetMode="Externa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hyperlink" Target="http://clipsforclass.com/memory#storage" TargetMode="External"/><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a:hlinkClick r:id="rId2"/>
              </a:rPr>
              <a:t>https://www.youtube.com/watch?v=HAqdRaRZmHs</a:t>
            </a:r>
            <a:endParaRPr lang="en-US" dirty="0"/>
          </a:p>
        </p:txBody>
      </p:sp>
      <p:sp>
        <p:nvSpPr>
          <p:cNvPr id="3" name="Footer Placeholder 2"/>
          <p:cNvSpPr>
            <a:spLocks noGrp="1"/>
          </p:cNvSpPr>
          <p:nvPr>
            <p:ph type="ftr" sz="quarter" idx="12"/>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Memory Rap</a:t>
            </a:r>
            <a:endParaRPr lang="en-US" dirty="0"/>
          </a:p>
        </p:txBody>
      </p:sp>
    </p:spTree>
    <p:extLst>
      <p:ext uri="{BB962C8B-B14F-4D97-AF65-F5344CB8AC3E}">
        <p14:creationId xmlns:p14="http://schemas.microsoft.com/office/powerpoint/2010/main" val="24798570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theorists</a:t>
            </a:r>
            <a:endParaRPr lang="en-US" dirty="0"/>
          </a:p>
        </p:txBody>
      </p:sp>
      <p:sp>
        <p:nvSpPr>
          <p:cNvPr id="3" name="Content Placeholder 2"/>
          <p:cNvSpPr>
            <a:spLocks noGrp="1"/>
          </p:cNvSpPr>
          <p:nvPr>
            <p:ph idx="1"/>
          </p:nvPr>
        </p:nvSpPr>
        <p:spPr/>
        <p:txBody>
          <a:bodyPr>
            <a:normAutofit fontScale="62500" lnSpcReduction="20000"/>
          </a:bodyPr>
          <a:lstStyle/>
          <a:p>
            <a:pPr marL="45720" indent="0">
              <a:buNone/>
            </a:pPr>
            <a:r>
              <a:rPr lang="en-US" dirty="0" smtClean="0"/>
              <a:t>R identifies:</a:t>
            </a:r>
          </a:p>
          <a:p>
            <a:pPr>
              <a:buFont typeface="Wingdings" panose="05000000000000000000" pitchFamily="2" charset="2"/>
              <a:buChar char="§"/>
            </a:pPr>
            <a:r>
              <a:rPr lang="en-US" dirty="0" smtClean="0"/>
              <a:t>Albert </a:t>
            </a:r>
            <a:r>
              <a:rPr lang="en-US" dirty="0" err="1" smtClean="0"/>
              <a:t>Paivo</a:t>
            </a:r>
            <a:r>
              <a:rPr lang="en-US" dirty="0" smtClean="0"/>
              <a:t>-Page 299. He is the man who thought of the dual coding theory. Link to </a:t>
            </a:r>
            <a:r>
              <a:rPr lang="en-US" dirty="0"/>
              <a:t>his Wikipedia page- </a:t>
            </a:r>
            <a:r>
              <a:rPr lang="en-US" dirty="0">
                <a:hlinkClick r:id="rId2"/>
              </a:rPr>
              <a:t>http://</a:t>
            </a:r>
            <a:r>
              <a:rPr lang="en-US" dirty="0" smtClean="0">
                <a:hlinkClick r:id="rId2"/>
              </a:rPr>
              <a:t>en.wikipedia.org/wiki/Allan_Paivio</a:t>
            </a:r>
            <a:endParaRPr lang="en-US" dirty="0" smtClean="0"/>
          </a:p>
          <a:p>
            <a:pPr>
              <a:buFont typeface="Wingdings" panose="05000000000000000000" pitchFamily="2" charset="2"/>
              <a:buChar char="§"/>
            </a:pPr>
            <a:r>
              <a:rPr lang="en-US" dirty="0" err="1"/>
              <a:t>Craik</a:t>
            </a:r>
            <a:r>
              <a:rPr lang="en-US" dirty="0"/>
              <a:t> and </a:t>
            </a:r>
            <a:r>
              <a:rPr lang="en-US" dirty="0" err="1"/>
              <a:t>Lockheart</a:t>
            </a:r>
            <a:r>
              <a:rPr lang="en-US" dirty="0"/>
              <a:t>-Page 308. Two psychologists who devised the levels of processing effect theory. Link to the Wikipedia page-http://</a:t>
            </a:r>
            <a:r>
              <a:rPr lang="en-US" dirty="0" smtClean="0"/>
              <a:t>en.wikipedia.org/wiki/Levels-of-</a:t>
            </a:r>
            <a:r>
              <a:rPr lang="en-US" dirty="0" err="1" smtClean="0"/>
              <a:t>processing_effect</a:t>
            </a:r>
            <a:endParaRPr lang="en-US" dirty="0" smtClean="0"/>
          </a:p>
          <a:p>
            <a:pPr>
              <a:buFont typeface="Wingdings" panose="05000000000000000000" pitchFamily="2" charset="2"/>
              <a:buChar char="§"/>
            </a:pPr>
            <a:endParaRPr lang="en-US" dirty="0" smtClean="0"/>
          </a:p>
          <a:p>
            <a:pPr marL="45720" indent="0">
              <a:buNone/>
            </a:pPr>
            <a:r>
              <a:rPr lang="en-US" dirty="0" smtClean="0"/>
              <a:t>Playbook says:</a:t>
            </a:r>
            <a:endParaRPr lang="en-US" dirty="0"/>
          </a:p>
          <a:p>
            <a:pPr>
              <a:buFont typeface="Wingdings" panose="05000000000000000000" pitchFamily="2" charset="2"/>
              <a:buChar char="§"/>
            </a:pPr>
            <a:r>
              <a:rPr lang="en-US" u="sng" dirty="0"/>
              <a:t>1. </a:t>
            </a:r>
            <a:r>
              <a:rPr lang="en-US" u="sng" dirty="0" err="1"/>
              <a:t>Craik</a:t>
            </a:r>
            <a:r>
              <a:rPr lang="en-US" u="sng" dirty="0"/>
              <a:t> and Lockhart</a:t>
            </a:r>
            <a:r>
              <a:rPr lang="en-US" dirty="0"/>
              <a:t/>
            </a:r>
            <a:br>
              <a:rPr lang="en-US" dirty="0"/>
            </a:br>
            <a:r>
              <a:rPr lang="en-US" dirty="0"/>
              <a:t>Name of theory: Levels of Processing Theory</a:t>
            </a:r>
            <a:br>
              <a:rPr lang="en-US" dirty="0"/>
            </a:br>
            <a:r>
              <a:rPr lang="en-US" dirty="0"/>
              <a:t>Description of theory: The determinant of how long information is remembered is directly related to how extensively the information is </a:t>
            </a:r>
            <a:r>
              <a:rPr lang="en-US" dirty="0" err="1"/>
              <a:t>analysed</a:t>
            </a:r>
            <a:r>
              <a:rPr lang="en-US" dirty="0"/>
              <a:t> and also connected to previous knowledge. This is maximized through assigning meaning to information rather than just trying to memorize it.</a:t>
            </a:r>
            <a:br>
              <a:rPr lang="en-US" dirty="0"/>
            </a:br>
            <a:r>
              <a:rPr lang="en-US" dirty="0"/>
              <a:t/>
            </a:r>
            <a:br>
              <a:rPr lang="en-US" dirty="0"/>
            </a:br>
            <a:r>
              <a:rPr lang="en-US" u="sng" dirty="0"/>
              <a:t>2. Allan </a:t>
            </a:r>
            <a:r>
              <a:rPr lang="en-US" u="sng" dirty="0" err="1"/>
              <a:t>Paivio</a:t>
            </a:r>
            <a:r>
              <a:rPr lang="en-US" dirty="0"/>
              <a:t/>
            </a:r>
            <a:br>
              <a:rPr lang="en-US" dirty="0"/>
            </a:br>
            <a:r>
              <a:rPr lang="en-US" dirty="0"/>
              <a:t>Name of theory: Dual-Coding Theory</a:t>
            </a:r>
            <a:br>
              <a:rPr lang="en-US" dirty="0"/>
            </a:br>
            <a:r>
              <a:rPr lang="en-US" dirty="0"/>
              <a:t>Description of theory: The information stored in long-term memory is stored either as visual, verbal, or both. This could be why explaining a new idea or concept is most effective if explained both in words and also visuals (a textbook that not only explains, but also has pictures or diagrams that provide alternate or additional information</a:t>
            </a:r>
            <a:r>
              <a:rPr lang="en-US" dirty="0" smtClean="0"/>
              <a:t>).</a:t>
            </a:r>
          </a:p>
          <a:p>
            <a:pPr>
              <a:buFont typeface="Wingdings" panose="05000000000000000000" pitchFamily="2" charset="2"/>
              <a:buChar char="§"/>
            </a:pPr>
            <a:endParaRPr lang="en-US" dirty="0"/>
          </a:p>
          <a:p>
            <a:pPr marL="45720" indent="0">
              <a:buNone/>
            </a:pPr>
            <a:r>
              <a:rPr lang="en-US" dirty="0" smtClean="0"/>
              <a:t>Courtney’s contributions (see wiki)</a:t>
            </a:r>
          </a:p>
          <a:p>
            <a:pPr marL="45720" indent="0">
              <a:buNone/>
            </a:pPr>
            <a:r>
              <a:rPr lang="en-US" dirty="0" smtClean="0"/>
              <a:t>Who are we missing? (P. 305!) Curiosity?!?!?</a:t>
            </a:r>
            <a:endParaRPr lang="en-US" dirty="0"/>
          </a:p>
          <a:p>
            <a:pPr>
              <a:buFont typeface="Wingdings" panose="05000000000000000000" pitchFamily="2" charset="2"/>
              <a:buChar char="§"/>
            </a:pPr>
            <a:endParaRPr lang="en-US" dirty="0"/>
          </a:p>
        </p:txBody>
      </p:sp>
    </p:spTree>
    <p:extLst>
      <p:ext uri="{BB962C8B-B14F-4D97-AF65-F5344CB8AC3E}">
        <p14:creationId xmlns:p14="http://schemas.microsoft.com/office/powerpoint/2010/main" val="24036827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sz="1600" dirty="0" smtClean="0"/>
              <a:t>R-2</a:t>
            </a:r>
            <a:r>
              <a:rPr lang="en-US" sz="1800" dirty="0" smtClean="0"/>
              <a:t> reference</a:t>
            </a:r>
          </a:p>
          <a:p>
            <a:endParaRPr lang="en-US" sz="1800" dirty="0"/>
          </a:p>
          <a:p>
            <a:r>
              <a:rPr lang="en-US" sz="1800" dirty="0" smtClean="0"/>
              <a:t>Connections to POOT</a:t>
            </a:r>
            <a:endParaRPr lang="en-US" sz="1800" dirty="0"/>
          </a:p>
        </p:txBody>
      </p:sp>
      <p:sp>
        <p:nvSpPr>
          <p:cNvPr id="3" name="Footer Placeholder 2"/>
          <p:cNvSpPr>
            <a:spLocks noGrp="1"/>
          </p:cNvSpPr>
          <p:nvPr>
            <p:ph type="ftr" sz="quarter" idx="12"/>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Are we not curious consumers of our textbook?!?! </a:t>
            </a:r>
            <a:endParaRPr lang="en-US" dirty="0"/>
          </a:p>
        </p:txBody>
      </p:sp>
    </p:spTree>
    <p:extLst>
      <p:ext uri="{BB962C8B-B14F-4D97-AF65-F5344CB8AC3E}">
        <p14:creationId xmlns:p14="http://schemas.microsoft.com/office/powerpoint/2010/main" val="25309770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77500" lnSpcReduction="20000"/>
          </a:bodyPr>
          <a:lstStyle/>
          <a:p>
            <a:r>
              <a:rPr lang="en-US" dirty="0" err="1" smtClean="0"/>
              <a:t>Craik</a:t>
            </a:r>
            <a:r>
              <a:rPr lang="en-US" dirty="0" smtClean="0"/>
              <a:t> </a:t>
            </a:r>
            <a:r>
              <a:rPr lang="en-US" dirty="0"/>
              <a:t>and </a:t>
            </a:r>
            <a:r>
              <a:rPr lang="en-US" dirty="0" smtClean="0"/>
              <a:t>Lockhart</a:t>
            </a:r>
          </a:p>
          <a:p>
            <a:r>
              <a:rPr lang="en-US" dirty="0" smtClean="0"/>
              <a:t>Allan </a:t>
            </a:r>
            <a:r>
              <a:rPr lang="en-US" dirty="0" err="1" smtClean="0"/>
              <a:t>Paivio</a:t>
            </a:r>
            <a:endParaRPr lang="en-US" dirty="0" smtClean="0"/>
          </a:p>
          <a:p>
            <a:r>
              <a:rPr lang="en-US" dirty="0" smtClean="0"/>
              <a:t>Allen </a:t>
            </a:r>
            <a:r>
              <a:rPr lang="en-US" dirty="0" err="1"/>
              <a:t>Baddeley</a:t>
            </a:r>
            <a:r>
              <a:rPr lang="en-US" dirty="0"/>
              <a:t> and his </a:t>
            </a:r>
            <a:r>
              <a:rPr lang="en-US" dirty="0" smtClean="0"/>
              <a:t>colleagues</a:t>
            </a:r>
          </a:p>
          <a:p>
            <a:r>
              <a:rPr lang="en-US" dirty="0" smtClean="0"/>
              <a:t>Jacob Feldman</a:t>
            </a:r>
          </a:p>
          <a:p>
            <a:r>
              <a:rPr lang="en-US" dirty="0" smtClean="0"/>
              <a:t>Aristotle</a:t>
            </a:r>
          </a:p>
          <a:p>
            <a:r>
              <a:rPr lang="en-US" dirty="0" smtClean="0"/>
              <a:t>Plato</a:t>
            </a:r>
          </a:p>
          <a:p>
            <a:r>
              <a:rPr lang="en-US" dirty="0" smtClean="0"/>
              <a:t>Max </a:t>
            </a:r>
            <a:r>
              <a:rPr lang="en-US" dirty="0" err="1" smtClean="0"/>
              <a:t>Werheimer</a:t>
            </a:r>
            <a:r>
              <a:rPr lang="en-US" dirty="0" smtClean="0"/>
              <a:t> (p. 286)</a:t>
            </a:r>
          </a:p>
          <a:p>
            <a:r>
              <a:rPr lang="en-US" dirty="0"/>
              <a:t>Ashcraft &amp; </a:t>
            </a:r>
            <a:r>
              <a:rPr lang="en-US" dirty="0" err="1"/>
              <a:t>Radvansky</a:t>
            </a:r>
            <a:r>
              <a:rPr lang="en-US" dirty="0"/>
              <a:t> (2010), p. R-2</a:t>
            </a:r>
          </a:p>
          <a:p>
            <a:r>
              <a:rPr lang="en-US" dirty="0"/>
              <a:t>Sternberg &amp; Sternberg (2012)</a:t>
            </a:r>
          </a:p>
          <a:p>
            <a:endParaRPr lang="en-US" dirty="0" smtClean="0"/>
          </a:p>
          <a:p>
            <a:endParaRPr lang="en-US" dirty="0"/>
          </a:p>
          <a:p>
            <a:endParaRPr lang="en-US" dirty="0" smtClean="0"/>
          </a:p>
        </p:txBody>
      </p:sp>
      <p:sp>
        <p:nvSpPr>
          <p:cNvPr id="6" name="Content Placeholder 5"/>
          <p:cNvSpPr>
            <a:spLocks noGrp="1"/>
          </p:cNvSpPr>
          <p:nvPr>
            <p:ph sz="half" idx="2"/>
          </p:nvPr>
        </p:nvSpPr>
        <p:spPr/>
        <p:txBody>
          <a:bodyPr>
            <a:normAutofit fontScale="77500" lnSpcReduction="20000"/>
          </a:bodyPr>
          <a:lstStyle/>
          <a:p>
            <a:r>
              <a:rPr lang="en-US" dirty="0"/>
              <a:t>Hermann </a:t>
            </a:r>
            <a:r>
              <a:rPr lang="en-US" dirty="0" err="1"/>
              <a:t>Ebbinhaus</a:t>
            </a:r>
            <a:r>
              <a:rPr lang="en-US" dirty="0"/>
              <a:t> (p. 307</a:t>
            </a:r>
            <a:r>
              <a:rPr lang="en-US" dirty="0" smtClean="0"/>
              <a:t>).</a:t>
            </a:r>
          </a:p>
          <a:p>
            <a:r>
              <a:rPr lang="en-US" dirty="0" smtClean="0"/>
              <a:t>Vernon </a:t>
            </a:r>
            <a:r>
              <a:rPr lang="en-US" dirty="0"/>
              <a:t>Hall (p. </a:t>
            </a:r>
            <a:r>
              <a:rPr lang="en-US" dirty="0" smtClean="0"/>
              <a:t>304)</a:t>
            </a:r>
          </a:p>
          <a:p>
            <a:r>
              <a:rPr lang="en-US" dirty="0" smtClean="0"/>
              <a:t>Mayer </a:t>
            </a:r>
            <a:r>
              <a:rPr lang="en-US" dirty="0"/>
              <a:t>(p. </a:t>
            </a:r>
            <a:r>
              <a:rPr lang="en-US" dirty="0" smtClean="0"/>
              <a:t>304)</a:t>
            </a:r>
          </a:p>
          <a:p>
            <a:r>
              <a:rPr lang="en-US" dirty="0" smtClean="0"/>
              <a:t>Erin </a:t>
            </a:r>
            <a:r>
              <a:rPr lang="en-US" dirty="0" err="1"/>
              <a:t>McTigue</a:t>
            </a:r>
            <a:r>
              <a:rPr lang="en-US" dirty="0"/>
              <a:t> (p. </a:t>
            </a:r>
            <a:r>
              <a:rPr lang="en-US" dirty="0" smtClean="0"/>
              <a:t>305)</a:t>
            </a:r>
          </a:p>
          <a:p>
            <a:r>
              <a:rPr lang="en-US" dirty="0" err="1" smtClean="0"/>
              <a:t>Bertgild</a:t>
            </a:r>
            <a:r>
              <a:rPr lang="en-US" dirty="0" smtClean="0"/>
              <a:t> </a:t>
            </a:r>
            <a:r>
              <a:rPr lang="en-US" dirty="0"/>
              <a:t>&amp; </a:t>
            </a:r>
            <a:r>
              <a:rPr lang="en-US" dirty="0" err="1"/>
              <a:t>Renkl</a:t>
            </a:r>
            <a:r>
              <a:rPr lang="en-US" dirty="0"/>
              <a:t> (p. </a:t>
            </a:r>
            <a:r>
              <a:rPr lang="en-US" dirty="0" smtClean="0"/>
              <a:t>305)</a:t>
            </a:r>
          </a:p>
          <a:p>
            <a:r>
              <a:rPr lang="en-US" dirty="0" smtClean="0"/>
              <a:t>William </a:t>
            </a:r>
            <a:r>
              <a:rPr lang="en-US" dirty="0"/>
              <a:t>James (p. </a:t>
            </a:r>
            <a:r>
              <a:rPr lang="en-US" dirty="0" smtClean="0"/>
              <a:t>310)</a:t>
            </a:r>
          </a:p>
          <a:p>
            <a:r>
              <a:rPr lang="en-US" dirty="0" smtClean="0"/>
              <a:t>Wang, </a:t>
            </a:r>
            <a:r>
              <a:rPr lang="en-US" dirty="0"/>
              <a:t>Thomas, &amp; Ouellette (p. </a:t>
            </a:r>
            <a:r>
              <a:rPr lang="en-US" dirty="0" smtClean="0"/>
              <a:t>310)</a:t>
            </a:r>
          </a:p>
          <a:p>
            <a:r>
              <a:rPr lang="en-US" dirty="0" err="1"/>
              <a:t>Gange</a:t>
            </a:r>
            <a:r>
              <a:rPr lang="en-US" dirty="0"/>
              <a:t> (p. 311)</a:t>
            </a:r>
          </a:p>
          <a:p>
            <a:r>
              <a:rPr lang="en-US" dirty="0"/>
              <a:t>Howard Gardner (p. 310)</a:t>
            </a:r>
          </a:p>
          <a:p>
            <a:endParaRPr lang="en-US" dirty="0" smtClean="0"/>
          </a:p>
          <a:p>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5" name="Title 4"/>
          <p:cNvSpPr>
            <a:spLocks noGrp="1"/>
          </p:cNvSpPr>
          <p:nvPr>
            <p:ph type="title"/>
          </p:nvPr>
        </p:nvSpPr>
        <p:spPr/>
        <p:txBody>
          <a:bodyPr/>
          <a:lstStyle/>
          <a:p>
            <a:r>
              <a:rPr lang="en-US" dirty="0" smtClean="0"/>
              <a:t>What do these people have to do with chapter 8?</a:t>
            </a:r>
            <a:endParaRPr lang="en-US" dirty="0"/>
          </a:p>
        </p:txBody>
      </p:sp>
    </p:spTree>
    <p:extLst>
      <p:ext uri="{BB962C8B-B14F-4D97-AF65-F5344CB8AC3E}">
        <p14:creationId xmlns:p14="http://schemas.microsoft.com/office/powerpoint/2010/main" val="9166626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82942" cy="4860979"/>
          </a:xfrm>
        </p:spPr>
        <p:txBody>
          <a:bodyPr>
            <a:normAutofit/>
          </a:bodyPr>
          <a:lstStyle/>
          <a:p>
            <a:r>
              <a:rPr lang="en-US" dirty="0"/>
              <a:t>I</a:t>
            </a:r>
            <a:r>
              <a:rPr lang="en-US" dirty="0" smtClean="0"/>
              <a:t>s </a:t>
            </a:r>
            <a:r>
              <a:rPr lang="en-US" dirty="0" smtClean="0"/>
              <a:t>a picture worth 1000 words?</a:t>
            </a:r>
          </a:p>
          <a:p>
            <a:r>
              <a:rPr lang="en-US" dirty="0" smtClean="0"/>
              <a:t>the right combination of pictures and words can make a difference in student learning</a:t>
            </a:r>
          </a:p>
          <a:p>
            <a:pPr lvl="1"/>
            <a:r>
              <a:rPr lang="en-US" dirty="0" smtClean="0">
                <a:solidFill>
                  <a:srgbClr val="0DAEB0"/>
                </a:solidFill>
              </a:rPr>
              <a:t>generative </a:t>
            </a:r>
            <a:r>
              <a:rPr lang="en-US" dirty="0" smtClean="0">
                <a:solidFill>
                  <a:srgbClr val="0DAEB0"/>
                </a:solidFill>
              </a:rPr>
              <a:t>loading</a:t>
            </a:r>
            <a:r>
              <a:rPr lang="en-US" dirty="0" smtClean="0"/>
              <a:t>: meaningful learning happens when students focus on relevant info and build connections</a:t>
            </a:r>
          </a:p>
          <a:p>
            <a:pPr lvl="1"/>
            <a:r>
              <a:rPr lang="en-US" dirty="0" smtClean="0"/>
              <a:t>focus on bits of information rather than overloading</a:t>
            </a:r>
          </a:p>
          <a:p>
            <a:pPr lvl="2"/>
            <a:r>
              <a:rPr lang="en-US" dirty="0" smtClean="0"/>
              <a:t>teach students how to use visual information or make their own illustrations</a:t>
            </a:r>
            <a:endParaRPr lang="en-US" dirty="0"/>
          </a:p>
        </p:txBody>
      </p:sp>
      <p:sp>
        <p:nvSpPr>
          <p:cNvPr id="2" name="Title 1"/>
          <p:cNvSpPr>
            <a:spLocks noGrp="1"/>
          </p:cNvSpPr>
          <p:nvPr>
            <p:ph type="title"/>
          </p:nvPr>
        </p:nvSpPr>
        <p:spPr/>
        <p:txBody>
          <a:bodyPr/>
          <a:lstStyle/>
          <a:p>
            <a:r>
              <a:rPr lang="en-US" dirty="0" smtClean="0"/>
              <a:t>Imagery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9232156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hlinkClick r:id="rId2"/>
              </a:rPr>
              <a:t>Max Asks About Imagery</a:t>
            </a:r>
            <a:endParaRPr lang="en-US" dirty="0"/>
          </a:p>
        </p:txBody>
      </p:sp>
      <p:pic>
        <p:nvPicPr>
          <p:cNvPr id="1026" name="Picture 2" descr="http://www.fitness-fan.co.uk/wp-content/uploads/2013/03/Imager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0411" y="1576501"/>
            <a:ext cx="5427807" cy="5427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114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0"/>
            <a:ext cx="8407893" cy="4911599"/>
          </a:xfrm>
        </p:spPr>
        <p:txBody>
          <a:bodyPr>
            <a:normAutofit fontScale="92500" lnSpcReduction="10000"/>
          </a:bodyPr>
          <a:lstStyle/>
          <a:p>
            <a:pPr marL="45720" indent="0">
              <a:buNone/>
            </a:pPr>
            <a:r>
              <a:rPr lang="en-US" b="1" u="sng" dirty="0" smtClean="0"/>
              <a:t>Read this except and provide evidence support and feedback:</a:t>
            </a:r>
          </a:p>
          <a:p>
            <a:pPr marL="45720" indent="0">
              <a:buNone/>
            </a:pPr>
            <a:r>
              <a:rPr lang="en-US" dirty="0" smtClean="0"/>
              <a:t>As </a:t>
            </a:r>
            <a:r>
              <a:rPr lang="en-US" dirty="0"/>
              <a:t>a teacher, it is our job to do whatever it takes to create the best learning environment for our students. One of the best ways to do this is through using visual images and illustrations in the classroom. </a:t>
            </a:r>
            <a:r>
              <a:rPr lang="en-US" dirty="0" smtClean="0"/>
              <a:t>I </a:t>
            </a:r>
            <a:r>
              <a:rPr lang="en-US" dirty="0"/>
              <a:t>will have a dull colored room to relax the students. I would have a dull colored room because any bright or hot colors will stimulate the kids too much and make them too rowdy, while a warm, cool color will calm them too much to the point where they are tired and want to sleep. </a:t>
            </a:r>
            <a:r>
              <a:rPr lang="en-US" dirty="0" smtClean="0"/>
              <a:t>I </a:t>
            </a:r>
            <a:r>
              <a:rPr lang="en-US" dirty="0"/>
              <a:t>will have posters hung up around my room to motivate students. These visual images and illustrations will pick up the students and motivate them to do well and try in the class. Along with my lessons during the year, I plan on having either a smart board or a projector in my room. I would like to have all of my lectures up on these so that my students will be able to follow along with my lessons and lectures. Using these visual images and illustrations would greatly benefit the visual learners I have in my class and other types of learners. </a:t>
            </a:r>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Evidence-based teaching philosophy</a:t>
            </a:r>
            <a:endParaRPr lang="en-US" dirty="0"/>
          </a:p>
        </p:txBody>
      </p:sp>
    </p:spTree>
    <p:extLst>
      <p:ext uri="{BB962C8B-B14F-4D97-AF65-F5344CB8AC3E}">
        <p14:creationId xmlns:p14="http://schemas.microsoft.com/office/powerpoint/2010/main" val="20725040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 indent="0">
              <a:buNone/>
            </a:pPr>
            <a:r>
              <a:rPr lang="en-US" sz="3200" dirty="0"/>
              <a:t>1) Compared to the behavioristic orientation, the cognitive perspective recognizes people as what type of learners?</a:t>
            </a:r>
          </a:p>
          <a:p>
            <a:r>
              <a:rPr lang="en-US" sz="3200" dirty="0"/>
              <a:t>A) </a:t>
            </a:r>
            <a:r>
              <a:rPr lang="en-US" sz="3200" dirty="0" smtClean="0"/>
              <a:t>Active (p. 282)</a:t>
            </a:r>
            <a:endParaRPr lang="en-US" sz="3200" dirty="0"/>
          </a:p>
          <a:p>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a:t>The cognitive perspective</a:t>
            </a:r>
          </a:p>
        </p:txBody>
      </p:sp>
    </p:spTree>
    <p:extLst>
      <p:ext uri="{BB962C8B-B14F-4D97-AF65-F5344CB8AC3E}">
        <p14:creationId xmlns:p14="http://schemas.microsoft.com/office/powerpoint/2010/main" val="3566769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3600" dirty="0" smtClean="0">
                <a:latin typeface="Cambria"/>
                <a:cs typeface="Cambria"/>
              </a:rPr>
              <a:t>a general approach that views learning as an active mental process of acquiring, remembering, and </a:t>
            </a:r>
            <a:r>
              <a:rPr lang="en-US" sz="3600" dirty="0" smtClean="0">
                <a:latin typeface="Cambria"/>
                <a:cs typeface="Cambria"/>
              </a:rPr>
              <a:t>using</a:t>
            </a:r>
            <a:r>
              <a:rPr lang="en-US" sz="3600" dirty="0" smtClean="0">
                <a:latin typeface="Cambria"/>
                <a:cs typeface="Cambria"/>
              </a:rPr>
              <a:t> knowledge (</a:t>
            </a:r>
            <a:r>
              <a:rPr lang="en-US" sz="3600" dirty="0">
                <a:latin typeface="Cambria"/>
                <a:cs typeface="Cambria"/>
              </a:rPr>
              <a:t>p. 282)</a:t>
            </a:r>
            <a:endParaRPr lang="en-US" sz="3600" dirty="0">
              <a:latin typeface="Cambria"/>
              <a:cs typeface="Cambria"/>
            </a:endParaRPr>
          </a:p>
        </p:txBody>
      </p:sp>
      <p:sp>
        <p:nvSpPr>
          <p:cNvPr id="2" name="Title 1"/>
          <p:cNvSpPr>
            <a:spLocks noGrp="1"/>
          </p:cNvSpPr>
          <p:nvPr>
            <p:ph type="title"/>
          </p:nvPr>
        </p:nvSpPr>
        <p:spPr/>
        <p:txBody>
          <a:bodyPr/>
          <a:lstStyle/>
          <a:p>
            <a:r>
              <a:rPr lang="en-US" dirty="0" smtClean="0"/>
              <a:t>The cognitive perspective</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8033126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45720" indent="0">
              <a:buNone/>
            </a:pPr>
            <a:r>
              <a:rPr lang="en-US" sz="3200" b="1" dirty="0" smtClean="0"/>
              <a:t>Which </a:t>
            </a:r>
            <a:r>
              <a:rPr lang="en-US" sz="3200" b="1" dirty="0"/>
              <a:t>one of the following statements is consistent with the cognitive approach to learning?</a:t>
            </a:r>
          </a:p>
          <a:p>
            <a:r>
              <a:rPr lang="en-US" sz="2400" dirty="0"/>
              <a:t>A) Feedback serves as a consequence of a person's actions.</a:t>
            </a:r>
          </a:p>
          <a:p>
            <a:r>
              <a:rPr lang="en-US" sz="2400" dirty="0"/>
              <a:t>B) Learning is independent of elicited responses.</a:t>
            </a:r>
          </a:p>
          <a:p>
            <a:r>
              <a:rPr lang="en-US" sz="2400" dirty="0"/>
              <a:t>C) Learning is independent of external circumstances.</a:t>
            </a:r>
          </a:p>
          <a:p>
            <a:r>
              <a:rPr lang="en-US" sz="2400" dirty="0"/>
              <a:t>D) The same event means different things to different people</a:t>
            </a:r>
            <a:r>
              <a:rPr lang="en-US" sz="2400" dirty="0" smtClean="0"/>
              <a:t>.</a:t>
            </a:r>
            <a:endParaRPr lang="en-US" sz="2400" dirty="0"/>
          </a:p>
        </p:txBody>
      </p:sp>
      <p:sp>
        <p:nvSpPr>
          <p:cNvPr id="4" name="Title 3"/>
          <p:cNvSpPr>
            <a:spLocks noGrp="1"/>
          </p:cNvSpPr>
          <p:nvPr>
            <p:ph type="title"/>
          </p:nvPr>
        </p:nvSpPr>
        <p:spPr/>
        <p:txBody>
          <a:bodyPr/>
          <a:lstStyle/>
          <a:p>
            <a:r>
              <a:rPr lang="en-US" dirty="0"/>
              <a:t>The cognitive perspective</a:t>
            </a:r>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1962856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0"/>
            <a:ext cx="8407893" cy="4637279"/>
          </a:xfrm>
        </p:spPr>
        <p:txBody>
          <a:bodyPr>
            <a:normAutofit fontScale="92500" lnSpcReduction="20000"/>
          </a:bodyPr>
          <a:lstStyle/>
          <a:p>
            <a:pPr marL="45720" indent="0">
              <a:buNone/>
            </a:pPr>
            <a:r>
              <a:rPr lang="en-US" sz="2400" b="1" dirty="0" smtClean="0"/>
              <a:t>Which </a:t>
            </a:r>
            <a:r>
              <a:rPr lang="en-US" sz="2400" b="1" dirty="0"/>
              <a:t>one of the following statements is consistent with the cognitive approach to learning?</a:t>
            </a:r>
          </a:p>
          <a:p>
            <a:r>
              <a:rPr lang="en-US" sz="2400" dirty="0" smtClean="0"/>
              <a:t>D</a:t>
            </a:r>
            <a:r>
              <a:rPr lang="en-US" sz="2400" dirty="0"/>
              <a:t>) The same event means different things to different </a:t>
            </a:r>
            <a:r>
              <a:rPr lang="en-US" sz="2400" dirty="0" smtClean="0"/>
              <a:t>people.</a:t>
            </a:r>
          </a:p>
          <a:p>
            <a:r>
              <a:rPr lang="en-US" sz="2400" dirty="0" smtClean="0"/>
              <a:t>Page </a:t>
            </a:r>
            <a:r>
              <a:rPr lang="en-US" sz="2400" dirty="0"/>
              <a:t>Ref: 282-283</a:t>
            </a:r>
          </a:p>
          <a:p>
            <a:pPr marL="45720" indent="0">
              <a:buNone/>
            </a:pPr>
            <a:endParaRPr lang="en-US" sz="2400" dirty="0"/>
          </a:p>
          <a:p>
            <a:r>
              <a:rPr lang="en-US" sz="2400" dirty="0" smtClean="0"/>
              <a:t>Explanation</a:t>
            </a:r>
            <a:r>
              <a:rPr lang="en-US" sz="2400" dirty="0"/>
              <a:t>:  D) Consistent with the cognitive approach to learning is the statement that </a:t>
            </a:r>
            <a:r>
              <a:rPr lang="en-US" sz="2400" i="1" dirty="0"/>
              <a:t>the same event means different things to different people</a:t>
            </a:r>
            <a:r>
              <a:rPr lang="en-US" sz="2400" dirty="0"/>
              <a:t>, because individuals have different motivations, background knowledge, and current interests</a:t>
            </a:r>
            <a:r>
              <a:rPr lang="en-US" sz="2400" dirty="0" smtClean="0"/>
              <a:t>.</a:t>
            </a:r>
          </a:p>
          <a:p>
            <a:r>
              <a:rPr lang="en-US" sz="2400" dirty="0"/>
              <a:t>Cognitive theorists view learning as the result of an individual's attempts to make sense of the world and these theorists believe that </a:t>
            </a:r>
            <a:r>
              <a:rPr lang="en-US" sz="2400" i="1" dirty="0"/>
              <a:t>learning depends a great deal on individual perception</a:t>
            </a:r>
            <a:r>
              <a:rPr lang="en-US" sz="2400" dirty="0"/>
              <a:t>.</a:t>
            </a:r>
            <a:endParaRPr lang="en-US" sz="2400" dirty="0" smtClean="0"/>
          </a:p>
          <a:p>
            <a:endParaRPr lang="en-US" sz="2400" dirty="0"/>
          </a:p>
          <a:p>
            <a:endParaRPr lang="en-US" dirty="0"/>
          </a:p>
        </p:txBody>
      </p:sp>
      <p:sp>
        <p:nvSpPr>
          <p:cNvPr id="4" name="Title 3"/>
          <p:cNvSpPr>
            <a:spLocks noGrp="1"/>
          </p:cNvSpPr>
          <p:nvPr>
            <p:ph type="title"/>
          </p:nvPr>
        </p:nvSpPr>
        <p:spPr/>
        <p:txBody>
          <a:bodyPr/>
          <a:lstStyle/>
          <a:p>
            <a:r>
              <a:rPr lang="en-US" dirty="0"/>
              <a:t>The cognitive perspective</a:t>
            </a:r>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2993504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EDST </a:t>
            </a:r>
            <a:r>
              <a:rPr lang="en-US" dirty="0" smtClean="0"/>
              <a:t>1002</a:t>
            </a:r>
            <a:endParaRPr lang="en-US" dirty="0" smtClean="0"/>
          </a:p>
        </p:txBody>
      </p:sp>
      <p:sp>
        <p:nvSpPr>
          <p:cNvPr id="2" name="Title 1"/>
          <p:cNvSpPr>
            <a:spLocks noGrp="1"/>
          </p:cNvSpPr>
          <p:nvPr>
            <p:ph type="title"/>
          </p:nvPr>
        </p:nvSpPr>
        <p:spPr/>
        <p:txBody>
          <a:bodyPr/>
          <a:lstStyle/>
          <a:p>
            <a:r>
              <a:rPr lang="en-US" dirty="0" smtClean="0"/>
              <a:t>Cognitive views of learning</a:t>
            </a:r>
            <a:endParaRPr lang="en-US" dirty="0"/>
          </a:p>
        </p:txBody>
      </p:sp>
      <p:sp>
        <p:nvSpPr>
          <p:cNvPr id="4" name="Footer Placeholder 3"/>
          <p:cNvSpPr>
            <a:spLocks noGrp="1"/>
          </p:cNvSpPr>
          <p:nvPr>
            <p:ph type="ftr" sz="quarter" idx="12"/>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8585469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Cognitive</a:t>
            </a:r>
            <a:endParaRPr lang="en-US" dirty="0"/>
          </a:p>
        </p:txBody>
      </p:sp>
      <p:sp>
        <p:nvSpPr>
          <p:cNvPr id="3" name="Content Placeholder 2"/>
          <p:cNvSpPr>
            <a:spLocks noGrp="1"/>
          </p:cNvSpPr>
          <p:nvPr>
            <p:ph sz="half" idx="2"/>
          </p:nvPr>
        </p:nvSpPr>
        <p:spPr/>
        <p:txBody>
          <a:bodyPr>
            <a:normAutofit/>
          </a:bodyPr>
          <a:lstStyle/>
          <a:p>
            <a:r>
              <a:rPr lang="en-US" dirty="0">
                <a:latin typeface="Cambria"/>
                <a:cs typeface="Cambria"/>
              </a:rPr>
              <a:t>K</a:t>
            </a:r>
            <a:r>
              <a:rPr lang="en-US" dirty="0" smtClean="0">
                <a:latin typeface="Cambria"/>
                <a:cs typeface="Cambria"/>
              </a:rPr>
              <a:t>nowledge </a:t>
            </a:r>
            <a:r>
              <a:rPr lang="en-US" dirty="0">
                <a:latin typeface="Cambria"/>
                <a:cs typeface="Cambria"/>
              </a:rPr>
              <a:t>is learned and changes in knowledge make changes in behavior possible.</a:t>
            </a:r>
          </a:p>
          <a:p>
            <a:pPr marL="45720" indent="0">
              <a:buNone/>
            </a:pPr>
            <a:endParaRPr lang="en-US" dirty="0"/>
          </a:p>
        </p:txBody>
      </p:sp>
      <p:sp>
        <p:nvSpPr>
          <p:cNvPr id="6" name="Text Placeholder 5"/>
          <p:cNvSpPr>
            <a:spLocks noGrp="1"/>
          </p:cNvSpPr>
          <p:nvPr>
            <p:ph type="body" sz="quarter" idx="3"/>
          </p:nvPr>
        </p:nvSpPr>
        <p:spPr/>
        <p:txBody>
          <a:bodyPr/>
          <a:lstStyle/>
          <a:p>
            <a:r>
              <a:rPr lang="en-US" dirty="0" smtClean="0"/>
              <a:t>Behavior</a:t>
            </a:r>
            <a:endParaRPr lang="en-US" dirty="0"/>
          </a:p>
        </p:txBody>
      </p:sp>
      <p:sp>
        <p:nvSpPr>
          <p:cNvPr id="7" name="Content Placeholder 6"/>
          <p:cNvSpPr>
            <a:spLocks noGrp="1"/>
          </p:cNvSpPr>
          <p:nvPr>
            <p:ph sz="quarter" idx="4"/>
          </p:nvPr>
        </p:nvSpPr>
        <p:spPr/>
        <p:txBody>
          <a:bodyPr/>
          <a:lstStyle/>
          <a:p>
            <a:r>
              <a:rPr lang="en-US" dirty="0">
                <a:latin typeface="Cambria"/>
                <a:cs typeface="Cambria"/>
              </a:rPr>
              <a:t>L</a:t>
            </a:r>
            <a:r>
              <a:rPr lang="en-US" dirty="0" smtClean="0">
                <a:latin typeface="Cambria"/>
                <a:cs typeface="Cambria"/>
              </a:rPr>
              <a:t>earning </a:t>
            </a:r>
            <a:r>
              <a:rPr lang="en-US" dirty="0">
                <a:latin typeface="Cambria"/>
                <a:cs typeface="Cambria"/>
              </a:rPr>
              <a:t>is a result of reinforcement that strengthens our responses.</a:t>
            </a:r>
          </a:p>
          <a:p>
            <a:endParaRPr lang="en-US" dirty="0"/>
          </a:p>
        </p:txBody>
      </p:sp>
      <p:sp>
        <p:nvSpPr>
          <p:cNvPr id="2" name="Title 1"/>
          <p:cNvSpPr>
            <a:spLocks noGrp="1"/>
          </p:cNvSpPr>
          <p:nvPr>
            <p:ph type="title"/>
          </p:nvPr>
        </p:nvSpPr>
        <p:spPr/>
        <p:txBody>
          <a:bodyPr>
            <a:normAutofit fontScale="90000"/>
          </a:bodyPr>
          <a:lstStyle/>
          <a:p>
            <a:r>
              <a:rPr lang="en-US" dirty="0" smtClean="0"/>
              <a:t>Cognitive vs. Behavioral </a:t>
            </a:r>
            <a:r>
              <a:rPr lang="en-US" dirty="0" smtClean="0"/>
              <a:t/>
            </a:r>
            <a:br>
              <a:rPr lang="en-US" dirty="0" smtClean="0"/>
            </a:br>
            <a:r>
              <a:rPr lang="en-US" dirty="0" smtClean="0"/>
              <a:t>Views </a:t>
            </a:r>
            <a:r>
              <a:rPr lang="en-US" dirty="0" smtClean="0"/>
              <a:t>of Learning</a:t>
            </a:r>
            <a:endParaRPr lang="en-US" dirty="0"/>
          </a:p>
        </p:txBody>
      </p:sp>
      <p:sp>
        <p:nvSpPr>
          <p:cNvPr id="8" name="Footer Placeholder 7"/>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41798124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a:t>Hello, my name is B.F. Skinner (</a:t>
            </a:r>
            <a:r>
              <a:rPr lang="en-US" dirty="0">
                <a:hlinkClick r:id="rId2"/>
              </a:rPr>
              <a:t>http://poots14.wikispaces.com/B.F.+Skinner</a:t>
            </a:r>
            <a:r>
              <a:rPr lang="en-US" dirty="0"/>
              <a:t>). I studied English literature and philosophy throughout college, but my true interest has always been in psychology. My work has focused primarily on operant conditioning and reinforcement schedules. My most well-known experiment was later called “The Skinner Box Experiment.” In this experiment, I placed malnourished pigeons in a box and conditioned them to peck at a light in order to receive food. Your textbook explains the results of my experiment on page 250. The book also explains in detail my concept of reinforcement on pages 250-254.  Using my schedules of reinforcement listed in the table on page 253 describe, in your own opinion, which schedule would be most effective to use in a classroom. Use a specific real-world example to support your answer</a:t>
            </a:r>
            <a:r>
              <a:rPr lang="en-US" dirty="0" smtClean="0"/>
              <a:t>.</a:t>
            </a:r>
          </a:p>
          <a:p>
            <a:endParaRPr lang="en-US" dirty="0"/>
          </a:p>
          <a:p>
            <a:r>
              <a:rPr lang="en-US" dirty="0" smtClean="0"/>
              <a:t>Skinner: behavior or cognitive? Why? </a:t>
            </a:r>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Behavior vs. cognitive</a:t>
            </a:r>
            <a:br>
              <a:rPr lang="en-US" dirty="0" smtClean="0"/>
            </a:br>
            <a:r>
              <a:rPr lang="en-US" dirty="0" smtClean="0"/>
              <a:t>feedback on provocative question</a:t>
            </a:r>
            <a:endParaRPr lang="en-US" dirty="0"/>
          </a:p>
        </p:txBody>
      </p:sp>
    </p:spTree>
    <p:extLst>
      <p:ext uri="{BB962C8B-B14F-4D97-AF65-F5344CB8AC3E}">
        <p14:creationId xmlns:p14="http://schemas.microsoft.com/office/powerpoint/2010/main" val="6593136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latin typeface="Cambria"/>
                <a:cs typeface="Cambria"/>
              </a:rPr>
              <a:t>One of the most important elements in learning is what the learner brings to the situation. What we already know provides a great foundation and framework for what we can learn</a:t>
            </a:r>
            <a:r>
              <a:rPr lang="en-US" dirty="0" smtClean="0">
                <a:latin typeface="Cambria"/>
                <a:cs typeface="Cambria"/>
              </a:rPr>
              <a:t>.</a:t>
            </a:r>
            <a:endParaRPr lang="en-US" dirty="0" smtClean="0">
              <a:solidFill>
                <a:schemeClr val="hlink"/>
              </a:solidFill>
              <a:latin typeface="Cambria"/>
              <a:cs typeface="Cambria"/>
            </a:endParaRPr>
          </a:p>
          <a:p>
            <a:endParaRPr lang="en-US" dirty="0">
              <a:solidFill>
                <a:schemeClr val="hlink"/>
              </a:solidFill>
              <a:latin typeface="Cambria"/>
              <a:cs typeface="Cambria"/>
            </a:endParaRPr>
          </a:p>
          <a:p>
            <a:r>
              <a:rPr lang="en-US" dirty="0" smtClean="0">
                <a:solidFill>
                  <a:schemeClr val="hlink"/>
                </a:solidFill>
                <a:latin typeface="Cambria"/>
                <a:cs typeface="Cambria"/>
              </a:rPr>
              <a:t>Domain</a:t>
            </a:r>
            <a:r>
              <a:rPr lang="en-US" dirty="0">
                <a:solidFill>
                  <a:schemeClr val="hlink"/>
                </a:solidFill>
                <a:latin typeface="Cambria"/>
                <a:cs typeface="Cambria"/>
              </a:rPr>
              <a:t>-specific</a:t>
            </a:r>
            <a:r>
              <a:rPr lang="en-US" dirty="0">
                <a:latin typeface="Cambria"/>
                <a:cs typeface="Cambria"/>
              </a:rPr>
              <a:t>: that knowledge that pertains to a certain task or activity</a:t>
            </a:r>
          </a:p>
          <a:p>
            <a:endParaRPr lang="en-US" dirty="0">
              <a:latin typeface="Cambria"/>
              <a:cs typeface="Cambria"/>
            </a:endParaRPr>
          </a:p>
          <a:p>
            <a:r>
              <a:rPr lang="en-US" dirty="0">
                <a:solidFill>
                  <a:schemeClr val="hlink"/>
                </a:solidFill>
                <a:latin typeface="Cambria"/>
                <a:cs typeface="Cambria"/>
              </a:rPr>
              <a:t>General</a:t>
            </a:r>
            <a:r>
              <a:rPr lang="en-US" dirty="0">
                <a:latin typeface="Cambria"/>
                <a:cs typeface="Cambria"/>
              </a:rPr>
              <a:t>: knowledge that applies to many different situations or activities</a:t>
            </a:r>
          </a:p>
          <a:p>
            <a:endParaRPr lang="en-US" dirty="0"/>
          </a:p>
        </p:txBody>
      </p:sp>
      <p:sp>
        <p:nvSpPr>
          <p:cNvPr id="2" name="Title 1"/>
          <p:cNvSpPr>
            <a:spLocks noGrp="1"/>
          </p:cNvSpPr>
          <p:nvPr>
            <p:ph type="title"/>
          </p:nvPr>
        </p:nvSpPr>
        <p:spPr/>
        <p:txBody>
          <a:bodyPr/>
          <a:lstStyle/>
          <a:p>
            <a:r>
              <a:rPr lang="en-US" dirty="0" smtClean="0"/>
              <a:t>Types of knowledge</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7358917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45720" indent="0">
              <a:buNone/>
            </a:pPr>
            <a:r>
              <a:rPr lang="en-US" sz="3200" dirty="0"/>
              <a:t>Cliff is good at solving math problems, but has difficulty solving problems in his computer class. His problem-solving ability in math represents what type of knowledge?</a:t>
            </a:r>
          </a:p>
          <a:p>
            <a:r>
              <a:rPr lang="en-US" sz="3200" dirty="0"/>
              <a:t>A) Conditional</a:t>
            </a:r>
          </a:p>
          <a:p>
            <a:r>
              <a:rPr lang="en-US" sz="3200" dirty="0"/>
              <a:t>B) Declarative</a:t>
            </a:r>
          </a:p>
          <a:p>
            <a:r>
              <a:rPr lang="en-US" sz="3200" dirty="0"/>
              <a:t>C) Domain-specific</a:t>
            </a:r>
          </a:p>
          <a:p>
            <a:r>
              <a:rPr lang="en-US" sz="3200" dirty="0"/>
              <a:t>D) Procedural</a:t>
            </a:r>
          </a:p>
          <a:p>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Types of Knowledge</a:t>
            </a:r>
            <a:endParaRPr lang="en-US" dirty="0"/>
          </a:p>
        </p:txBody>
      </p:sp>
    </p:spTree>
    <p:extLst>
      <p:ext uri="{BB962C8B-B14F-4D97-AF65-F5344CB8AC3E}">
        <p14:creationId xmlns:p14="http://schemas.microsoft.com/office/powerpoint/2010/main" val="11082745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45720" indent="0">
              <a:buNone/>
            </a:pPr>
            <a:r>
              <a:rPr lang="en-US" dirty="0"/>
              <a:t>Cliff is good at solving math problems, but has difficulty solving problems in his computer class. His problem-solving ability in math represents what type of knowledge?</a:t>
            </a:r>
          </a:p>
          <a:p>
            <a:r>
              <a:rPr lang="en-US" sz="3200" dirty="0" smtClean="0"/>
              <a:t>C</a:t>
            </a:r>
            <a:r>
              <a:rPr lang="en-US" sz="3200" dirty="0"/>
              <a:t>) </a:t>
            </a:r>
            <a:r>
              <a:rPr lang="en-US" sz="3200" dirty="0" smtClean="0"/>
              <a:t>Domain-specific (p. 284)</a:t>
            </a:r>
          </a:p>
          <a:p>
            <a:endParaRPr lang="en-US" sz="3200" dirty="0"/>
          </a:p>
          <a:p>
            <a:r>
              <a:rPr lang="en-US" sz="2400" dirty="0"/>
              <a:t>Cliff has </a:t>
            </a:r>
            <a:r>
              <a:rPr lang="en-US" sz="2400" i="1" dirty="0"/>
              <a:t>domain-specific knowledge</a:t>
            </a:r>
            <a:r>
              <a:rPr lang="en-US" sz="2400" dirty="0"/>
              <a:t> because he is able to solve problems in a particular subject-math. He is weaker at general problem-solving knowledge given his difficulty in computer class.</a:t>
            </a:r>
          </a:p>
          <a:p>
            <a:pPr marL="45720" indent="0">
              <a:buNone/>
            </a:pPr>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Types of Knowledge</a:t>
            </a:r>
            <a:endParaRPr lang="en-US" dirty="0"/>
          </a:p>
        </p:txBody>
      </p:sp>
    </p:spTree>
    <p:extLst>
      <p:ext uri="{BB962C8B-B14F-4D97-AF65-F5344CB8AC3E}">
        <p14:creationId xmlns:p14="http://schemas.microsoft.com/office/powerpoint/2010/main" val="22138831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45720" indent="0">
              <a:buNone/>
            </a:pPr>
            <a:r>
              <a:rPr lang="en-US" sz="3200" dirty="0" smtClean="0"/>
              <a:t>Turn to p. 297:</a:t>
            </a:r>
          </a:p>
          <a:p>
            <a:r>
              <a:rPr lang="en-US" sz="3200" dirty="0" smtClean="0"/>
              <a:t>Maria </a:t>
            </a:r>
            <a:r>
              <a:rPr lang="en-US" sz="3200" dirty="0"/>
              <a:t>has excellent study habits. She seems to know just what to review and how long to spend on each part of every course. Maria is applying what type of knowledge</a:t>
            </a:r>
            <a:r>
              <a:rPr lang="en-US" sz="3200" dirty="0" smtClean="0"/>
              <a:t>?</a:t>
            </a:r>
          </a:p>
          <a:p>
            <a:endParaRPr lang="en-US" sz="3200" i="1" dirty="0" smtClean="0"/>
          </a:p>
          <a:p>
            <a:r>
              <a:rPr lang="en-US" sz="3200" i="1" dirty="0" smtClean="0"/>
              <a:t>Conditional </a:t>
            </a:r>
            <a:r>
              <a:rPr lang="en-US" sz="3200" i="1" dirty="0"/>
              <a:t>knowledge</a:t>
            </a:r>
            <a:r>
              <a:rPr lang="en-US" sz="3200" dirty="0"/>
              <a:t> provides the "when and why" for applying other types of knowledge. In this example, it helps Maria to identify and use good </a:t>
            </a:r>
            <a:r>
              <a:rPr lang="en-US" sz="3200" dirty="0" smtClean="0"/>
              <a:t>strategies.</a:t>
            </a:r>
            <a:endParaRPr lang="en-US" sz="3200" dirty="0"/>
          </a:p>
          <a:p>
            <a:endParaRPr lang="en-US" sz="3200"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Types of Knowledge</a:t>
            </a:r>
            <a:endParaRPr lang="en-US" dirty="0"/>
          </a:p>
        </p:txBody>
      </p:sp>
    </p:spTree>
    <p:extLst>
      <p:ext uri="{BB962C8B-B14F-4D97-AF65-F5344CB8AC3E}">
        <p14:creationId xmlns:p14="http://schemas.microsoft.com/office/powerpoint/2010/main" val="2188801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 calcmode="lin" valueType="num">
                                      <p:cBhvr additive="base">
                                        <p:cTn id="7"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45720" indent="0">
              <a:buNone/>
            </a:pPr>
            <a:r>
              <a:rPr lang="en-US" sz="3200" dirty="0" smtClean="0">
                <a:latin typeface="Cambria"/>
                <a:cs typeface="Cambria"/>
              </a:rPr>
              <a:t>Processing </a:t>
            </a:r>
            <a:r>
              <a:rPr lang="en-US" sz="3200" dirty="0">
                <a:latin typeface="Cambria"/>
                <a:cs typeface="Cambria"/>
              </a:rPr>
              <a:t>information relies on 3 steps;</a:t>
            </a:r>
          </a:p>
          <a:p>
            <a:pPr marL="708660" lvl="1" indent="-342900">
              <a:buFont typeface="+mj-lt"/>
              <a:buAutoNum type="arabicPeriod"/>
            </a:pPr>
            <a:r>
              <a:rPr lang="en-US" sz="2800" dirty="0">
                <a:latin typeface="Cambria"/>
                <a:cs typeface="Cambria"/>
              </a:rPr>
              <a:t>Encoding: gathering and organizing new information in relation to what we already know</a:t>
            </a:r>
          </a:p>
          <a:p>
            <a:pPr marL="708660" lvl="1" indent="-342900">
              <a:buFont typeface="+mj-lt"/>
              <a:buAutoNum type="arabicPeriod"/>
            </a:pPr>
            <a:endParaRPr lang="en-US" sz="2800" dirty="0">
              <a:latin typeface="Cambria"/>
              <a:cs typeface="Cambria"/>
            </a:endParaRPr>
          </a:p>
          <a:p>
            <a:pPr marL="708660" lvl="1" indent="-342900">
              <a:buFont typeface="+mj-lt"/>
              <a:buAutoNum type="arabicPeriod"/>
            </a:pPr>
            <a:r>
              <a:rPr lang="en-US" sz="2800" dirty="0">
                <a:latin typeface="Cambria"/>
                <a:cs typeface="Cambria"/>
              </a:rPr>
              <a:t>Storage: holding information</a:t>
            </a:r>
          </a:p>
          <a:p>
            <a:pPr marL="708660" lvl="1" indent="-342900">
              <a:buFont typeface="+mj-lt"/>
              <a:buAutoNum type="arabicPeriod"/>
            </a:pPr>
            <a:endParaRPr lang="en-US" sz="2800" dirty="0">
              <a:latin typeface="Cambria"/>
              <a:cs typeface="Cambria"/>
            </a:endParaRPr>
          </a:p>
          <a:p>
            <a:pPr marL="708660" lvl="1" indent="-342900">
              <a:buFont typeface="+mj-lt"/>
              <a:buAutoNum type="arabicPeriod"/>
            </a:pPr>
            <a:r>
              <a:rPr lang="en-US" sz="2800" dirty="0">
                <a:latin typeface="Cambria"/>
                <a:cs typeface="Cambria"/>
              </a:rPr>
              <a:t>Retrieval: getting the information when we need it</a:t>
            </a:r>
          </a:p>
          <a:p>
            <a:endParaRPr lang="en-US" dirty="0"/>
          </a:p>
        </p:txBody>
      </p:sp>
      <p:sp>
        <p:nvSpPr>
          <p:cNvPr id="2" name="Title 1"/>
          <p:cNvSpPr>
            <a:spLocks noGrp="1"/>
          </p:cNvSpPr>
          <p:nvPr>
            <p:ph type="title"/>
          </p:nvPr>
        </p:nvSpPr>
        <p:spPr/>
        <p:txBody>
          <a:bodyPr>
            <a:normAutofit fontScale="90000"/>
          </a:bodyPr>
          <a:lstStyle/>
          <a:p>
            <a:r>
              <a:rPr lang="en-US" dirty="0" smtClean="0"/>
              <a:t>Information Processing Model of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21784058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General Processes Involved in Memory</a:t>
            </a:r>
            <a:endParaRPr lang="en-US" dirty="0"/>
          </a:p>
        </p:txBody>
      </p:sp>
      <p:grpSp>
        <p:nvGrpSpPr>
          <p:cNvPr id="4" name="Group 4"/>
          <p:cNvGrpSpPr>
            <a:grpSpLocks/>
          </p:cNvGrpSpPr>
          <p:nvPr/>
        </p:nvGrpSpPr>
        <p:grpSpPr bwMode="auto">
          <a:xfrm>
            <a:off x="2437225" y="1736675"/>
            <a:ext cx="4603445" cy="4619675"/>
            <a:chOff x="1680" y="1296"/>
            <a:chExt cx="2448" cy="2784"/>
          </a:xfrm>
        </p:grpSpPr>
        <p:sp>
          <p:nvSpPr>
            <p:cNvPr id="5" name="Rectangle 5"/>
            <p:cNvSpPr>
              <a:spLocks noChangeArrowheads="1"/>
            </p:cNvSpPr>
            <p:nvPr/>
          </p:nvSpPr>
          <p:spPr bwMode="auto">
            <a:xfrm>
              <a:off x="2160" y="3504"/>
              <a:ext cx="1440" cy="576"/>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lang="en-US"/>
            </a:p>
          </p:txBody>
        </p:sp>
        <p:sp>
          <p:nvSpPr>
            <p:cNvPr id="6" name="Rectangle 6"/>
            <p:cNvSpPr>
              <a:spLocks noChangeArrowheads="1"/>
            </p:cNvSpPr>
            <p:nvPr/>
          </p:nvSpPr>
          <p:spPr bwMode="auto">
            <a:xfrm>
              <a:off x="2160" y="1296"/>
              <a:ext cx="1440" cy="576"/>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lang="en-US"/>
            </a:p>
          </p:txBody>
        </p:sp>
        <p:sp>
          <p:nvSpPr>
            <p:cNvPr id="7" name="Rectangle 7"/>
            <p:cNvSpPr>
              <a:spLocks noChangeArrowheads="1"/>
            </p:cNvSpPr>
            <p:nvPr/>
          </p:nvSpPr>
          <p:spPr bwMode="auto">
            <a:xfrm>
              <a:off x="2160" y="2160"/>
              <a:ext cx="1440" cy="576"/>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lang="en-US"/>
            </a:p>
          </p:txBody>
        </p:sp>
        <p:sp>
          <p:nvSpPr>
            <p:cNvPr id="8" name="WordArt 8"/>
            <p:cNvSpPr>
              <a:spLocks noChangeArrowheads="1" noChangeShapeType="1" noTextEdit="1"/>
            </p:cNvSpPr>
            <p:nvPr/>
          </p:nvSpPr>
          <p:spPr bwMode="auto">
            <a:xfrm>
              <a:off x="2334" y="1392"/>
              <a:ext cx="1092" cy="360"/>
            </a:xfrm>
            <a:prstGeom prst="rect">
              <a:avLst/>
            </a:prstGeom>
          </p:spPr>
          <p:txBody>
            <a:bodyPr wrap="none" fromWordArt="1">
              <a:prstTxWarp prst="textPlain">
                <a:avLst>
                  <a:gd name="adj" fmla="val 50000"/>
                </a:avLst>
              </a:prstTxWarp>
            </a:bodyPr>
            <a:lstStyle/>
            <a:p>
              <a:pPr algn="ctr"/>
              <a:r>
                <a:rPr lang="en-US" sz="3600" kern="10" dirty="0">
                  <a:ln w="19050" cap="sq">
                    <a:solidFill>
                      <a:srgbClr val="99CCFF"/>
                    </a:solidFill>
                    <a:round/>
                    <a:headEnd type="none" w="sm" len="sm"/>
                    <a:tailEnd type="none" w="sm" len="sm"/>
                  </a:ln>
                  <a:solidFill>
                    <a:srgbClr val="0066CC"/>
                  </a:solidFill>
                  <a:effectLst>
                    <a:outerShdw blurRad="63500" dist="38099" dir="2700000" algn="ctr" rotWithShape="0">
                      <a:srgbClr val="990000">
                        <a:alpha val="74998"/>
                      </a:srgbClr>
                    </a:outerShdw>
                  </a:effectLst>
                  <a:latin typeface="Impact"/>
                  <a:ea typeface="Impact"/>
                  <a:cs typeface="Impact"/>
                </a:rPr>
                <a:t>Encoding</a:t>
              </a:r>
            </a:p>
          </p:txBody>
        </p:sp>
        <p:sp>
          <p:nvSpPr>
            <p:cNvPr id="9" name="WordArt 9"/>
            <p:cNvSpPr>
              <a:spLocks noChangeArrowheads="1" noChangeShapeType="1" noTextEdit="1"/>
            </p:cNvSpPr>
            <p:nvPr/>
          </p:nvSpPr>
          <p:spPr bwMode="auto">
            <a:xfrm>
              <a:off x="2352" y="2256"/>
              <a:ext cx="1092" cy="360"/>
            </a:xfrm>
            <a:prstGeom prst="rect">
              <a:avLst/>
            </a:prstGeom>
          </p:spPr>
          <p:txBody>
            <a:bodyPr wrap="none" fromWordArt="1">
              <a:prstTxWarp prst="textPlain">
                <a:avLst>
                  <a:gd name="adj" fmla="val 50000"/>
                </a:avLst>
              </a:prstTxWarp>
            </a:bodyPr>
            <a:lstStyle/>
            <a:p>
              <a:pPr algn="ctr"/>
              <a:r>
                <a:rPr lang="en-US" sz="3600" kern="10" dirty="0">
                  <a:ln w="19050" cap="sq">
                    <a:solidFill>
                      <a:srgbClr val="99CCFF"/>
                    </a:solidFill>
                    <a:round/>
                    <a:headEnd type="none" w="sm" len="sm"/>
                    <a:tailEnd type="none" w="sm" len="sm"/>
                  </a:ln>
                  <a:solidFill>
                    <a:srgbClr val="0066CC"/>
                  </a:solidFill>
                  <a:effectLst>
                    <a:outerShdw blurRad="63500" dist="38099" dir="2700000" algn="ctr" rotWithShape="0">
                      <a:srgbClr val="990000">
                        <a:alpha val="74998"/>
                      </a:srgbClr>
                    </a:outerShdw>
                  </a:effectLst>
                  <a:latin typeface="Impact"/>
                  <a:ea typeface="Impact"/>
                  <a:cs typeface="Impact"/>
                </a:rPr>
                <a:t>Storage</a:t>
              </a:r>
            </a:p>
          </p:txBody>
        </p:sp>
        <p:sp>
          <p:nvSpPr>
            <p:cNvPr id="10" name="WordArt 10"/>
            <p:cNvSpPr>
              <a:spLocks noChangeArrowheads="1" noChangeShapeType="1" noTextEdit="1"/>
            </p:cNvSpPr>
            <p:nvPr/>
          </p:nvSpPr>
          <p:spPr bwMode="auto">
            <a:xfrm>
              <a:off x="2352" y="3576"/>
              <a:ext cx="1092" cy="360"/>
            </a:xfrm>
            <a:prstGeom prst="rect">
              <a:avLst/>
            </a:prstGeom>
          </p:spPr>
          <p:txBody>
            <a:bodyPr wrap="none" fromWordArt="1">
              <a:prstTxWarp prst="textPlain">
                <a:avLst>
                  <a:gd name="adj" fmla="val 50000"/>
                </a:avLst>
              </a:prstTxWarp>
            </a:bodyPr>
            <a:lstStyle/>
            <a:p>
              <a:pPr algn="ctr"/>
              <a:r>
                <a:rPr lang="en-US" sz="3600" kern="10">
                  <a:ln w="19050" cap="sq">
                    <a:solidFill>
                      <a:srgbClr val="99CCFF"/>
                    </a:solidFill>
                    <a:round/>
                    <a:headEnd type="none" w="sm" len="sm"/>
                    <a:tailEnd type="none" w="sm" len="sm"/>
                  </a:ln>
                  <a:solidFill>
                    <a:srgbClr val="0066CC"/>
                  </a:solidFill>
                  <a:effectLst>
                    <a:outerShdw blurRad="63500" dist="38099" dir="2700000" algn="ctr" rotWithShape="0">
                      <a:srgbClr val="990000">
                        <a:alpha val="74998"/>
                      </a:srgbClr>
                    </a:outerShdw>
                  </a:effectLst>
                  <a:latin typeface="Impact"/>
                  <a:ea typeface="Impact"/>
                  <a:cs typeface="Impact"/>
                </a:rPr>
                <a:t>Retrieval</a:t>
              </a:r>
            </a:p>
          </p:txBody>
        </p:sp>
        <p:sp>
          <p:nvSpPr>
            <p:cNvPr id="11" name="Line 11"/>
            <p:cNvSpPr>
              <a:spLocks noChangeShapeType="1"/>
            </p:cNvSpPr>
            <p:nvPr/>
          </p:nvSpPr>
          <p:spPr bwMode="auto">
            <a:xfrm>
              <a:off x="2880" y="1872"/>
              <a:ext cx="0" cy="288"/>
            </a:xfrm>
            <a:prstGeom prst="line">
              <a:avLst/>
            </a:prstGeom>
            <a:noFill/>
            <a:ln w="12700" cap="sq">
              <a:solidFill>
                <a:srgbClr val="FF0000"/>
              </a:solidFill>
              <a:round/>
              <a:headEnd type="none" w="sm" len="sm"/>
              <a:tailEnd type="triangle" w="lg" len="lg"/>
            </a:ln>
            <a:extLst>
              <a:ext uri="{909E8E84-426E-40DD-AFC4-6F175D3DCCD1}">
                <a14:hiddenFill xmlns:a14="http://schemas.microsoft.com/office/drawing/2010/main">
                  <a:noFill/>
                </a14:hiddenFill>
              </a:ext>
            </a:extLst>
          </p:spPr>
          <p:txBody>
            <a:bodyPr wrap="none"/>
            <a:lstStyle/>
            <a:p>
              <a:endParaRPr lang="en-US"/>
            </a:p>
          </p:txBody>
        </p:sp>
        <p:sp>
          <p:nvSpPr>
            <p:cNvPr id="12" name="Line 12"/>
            <p:cNvSpPr>
              <a:spLocks noChangeShapeType="1"/>
            </p:cNvSpPr>
            <p:nvPr/>
          </p:nvSpPr>
          <p:spPr bwMode="auto">
            <a:xfrm>
              <a:off x="2880" y="2784"/>
              <a:ext cx="0" cy="144"/>
            </a:xfrm>
            <a:prstGeom prst="line">
              <a:avLst/>
            </a:prstGeom>
            <a:noFill/>
            <a:ln w="12700" cap="sq">
              <a:solidFill>
                <a:srgbClr val="FF0000"/>
              </a:solidFill>
              <a:round/>
              <a:headEnd type="none" w="sm" len="sm"/>
              <a:tailEnd type="triangle" w="lg" len="lg"/>
            </a:ln>
            <a:extLst>
              <a:ext uri="{909E8E84-426E-40DD-AFC4-6F175D3DCCD1}">
                <a14:hiddenFill xmlns:a14="http://schemas.microsoft.com/office/drawing/2010/main">
                  <a:noFill/>
                </a14:hiddenFill>
              </a:ext>
            </a:extLst>
          </p:spPr>
          <p:txBody>
            <a:bodyPr wrap="none"/>
            <a:lstStyle/>
            <a:p>
              <a:endParaRPr lang="en-US"/>
            </a:p>
          </p:txBody>
        </p:sp>
        <p:sp>
          <p:nvSpPr>
            <p:cNvPr id="13" name="Oval 13"/>
            <p:cNvSpPr>
              <a:spLocks noChangeArrowheads="1"/>
            </p:cNvSpPr>
            <p:nvPr/>
          </p:nvSpPr>
          <p:spPr bwMode="auto">
            <a:xfrm>
              <a:off x="1680" y="2832"/>
              <a:ext cx="960" cy="576"/>
            </a:xfrm>
            <a:prstGeom prst="ellipse">
              <a:avLst/>
            </a:prstGeom>
            <a:solidFill>
              <a:schemeClr val="accent1"/>
            </a:solidFill>
            <a:ln w="12700" cap="sq">
              <a:solidFill>
                <a:schemeClr val="tx1"/>
              </a:solidFill>
              <a:round/>
              <a:headEnd type="none" w="sm" len="sm"/>
              <a:tailEnd type="none" w="sm" len="sm"/>
            </a:ln>
          </p:spPr>
          <p:txBody>
            <a:bodyPr wrap="none" anchor="ctr"/>
            <a:lstStyle/>
            <a:p>
              <a:endParaRPr lang="en-US"/>
            </a:p>
          </p:txBody>
        </p:sp>
        <p:sp>
          <p:nvSpPr>
            <p:cNvPr id="14" name="Oval 14"/>
            <p:cNvSpPr>
              <a:spLocks noChangeArrowheads="1"/>
            </p:cNvSpPr>
            <p:nvPr/>
          </p:nvSpPr>
          <p:spPr bwMode="auto">
            <a:xfrm>
              <a:off x="3168" y="2832"/>
              <a:ext cx="960" cy="576"/>
            </a:xfrm>
            <a:prstGeom prst="ellipse">
              <a:avLst/>
            </a:prstGeom>
            <a:solidFill>
              <a:schemeClr val="accent1"/>
            </a:solidFill>
            <a:ln w="12700" cap="sq">
              <a:solidFill>
                <a:schemeClr val="tx1"/>
              </a:solidFill>
              <a:round/>
              <a:headEnd type="none" w="sm" len="sm"/>
              <a:tailEnd type="none" w="sm" len="sm"/>
            </a:ln>
          </p:spPr>
          <p:txBody>
            <a:bodyPr wrap="none" anchor="ctr"/>
            <a:lstStyle/>
            <a:p>
              <a:endParaRPr lang="en-US"/>
            </a:p>
          </p:txBody>
        </p:sp>
        <p:sp>
          <p:nvSpPr>
            <p:cNvPr id="15" name="WordArt 15"/>
            <p:cNvSpPr>
              <a:spLocks noChangeArrowheads="1" noChangeShapeType="1" noTextEdit="1"/>
            </p:cNvSpPr>
            <p:nvPr/>
          </p:nvSpPr>
          <p:spPr bwMode="auto">
            <a:xfrm>
              <a:off x="1746" y="3030"/>
              <a:ext cx="798" cy="138"/>
            </a:xfrm>
            <a:prstGeom prst="rect">
              <a:avLst/>
            </a:prstGeom>
          </p:spPr>
          <p:txBody>
            <a:bodyPr wrap="none" fromWordArt="1">
              <a:prstTxWarp prst="textPlain">
                <a:avLst>
                  <a:gd name="adj" fmla="val 50000"/>
                </a:avLst>
              </a:prstTxWarp>
            </a:bodyPr>
            <a:lstStyle/>
            <a:p>
              <a:pPr algn="ctr"/>
              <a:r>
                <a:rPr lang="en-US" sz="1400" kern="10">
                  <a:ln w="19050" cap="sq">
                    <a:solidFill>
                      <a:srgbClr val="99CCFF"/>
                    </a:solidFill>
                    <a:round/>
                    <a:headEnd type="none" w="sm" len="sm"/>
                    <a:tailEnd type="none" w="sm" len="sm"/>
                  </a:ln>
                  <a:solidFill>
                    <a:srgbClr val="0066CC"/>
                  </a:solidFill>
                  <a:effectLst>
                    <a:outerShdw blurRad="63500" dist="38099" dir="2700000" algn="ctr" rotWithShape="0">
                      <a:srgbClr val="990000">
                        <a:alpha val="74998"/>
                      </a:srgbClr>
                    </a:outerShdw>
                  </a:effectLst>
                  <a:latin typeface="Impact"/>
                  <a:ea typeface="Impact"/>
                  <a:cs typeface="Impact"/>
                </a:rPr>
                <a:t>Short-term Store</a:t>
              </a:r>
            </a:p>
          </p:txBody>
        </p:sp>
        <p:sp>
          <p:nvSpPr>
            <p:cNvPr id="16" name="WordArt 16"/>
            <p:cNvSpPr>
              <a:spLocks noChangeArrowheads="1" noChangeShapeType="1" noTextEdit="1"/>
            </p:cNvSpPr>
            <p:nvPr/>
          </p:nvSpPr>
          <p:spPr bwMode="auto">
            <a:xfrm>
              <a:off x="3234" y="3030"/>
              <a:ext cx="798" cy="138"/>
            </a:xfrm>
            <a:prstGeom prst="rect">
              <a:avLst/>
            </a:prstGeom>
          </p:spPr>
          <p:txBody>
            <a:bodyPr wrap="none" fromWordArt="1">
              <a:prstTxWarp prst="textPlain">
                <a:avLst>
                  <a:gd name="adj" fmla="val 50000"/>
                </a:avLst>
              </a:prstTxWarp>
            </a:bodyPr>
            <a:lstStyle/>
            <a:p>
              <a:pPr algn="ctr"/>
              <a:r>
                <a:rPr lang="en-US" sz="1400" kern="10" dirty="0">
                  <a:ln w="19050" cap="sq">
                    <a:solidFill>
                      <a:srgbClr val="99CCFF"/>
                    </a:solidFill>
                    <a:round/>
                    <a:headEnd type="none" w="sm" len="sm"/>
                    <a:tailEnd type="none" w="sm" len="sm"/>
                  </a:ln>
                  <a:solidFill>
                    <a:srgbClr val="0066CC"/>
                  </a:solidFill>
                  <a:effectLst>
                    <a:outerShdw blurRad="63500" dist="38099" dir="2700000" algn="ctr" rotWithShape="0">
                      <a:srgbClr val="990000">
                        <a:alpha val="74998"/>
                      </a:srgbClr>
                    </a:outerShdw>
                  </a:effectLst>
                  <a:latin typeface="Impact"/>
                  <a:ea typeface="Impact"/>
                  <a:cs typeface="Impact"/>
                </a:rPr>
                <a:t>Long-term Store</a:t>
              </a:r>
            </a:p>
          </p:txBody>
        </p:sp>
        <p:sp>
          <p:nvSpPr>
            <p:cNvPr id="17" name="Line 17"/>
            <p:cNvSpPr>
              <a:spLocks noChangeShapeType="1"/>
            </p:cNvSpPr>
            <p:nvPr/>
          </p:nvSpPr>
          <p:spPr bwMode="auto">
            <a:xfrm>
              <a:off x="2640" y="3120"/>
              <a:ext cx="528" cy="0"/>
            </a:xfrm>
            <a:prstGeom prst="line">
              <a:avLst/>
            </a:prstGeom>
            <a:noFill/>
            <a:ln w="12700" cap="sq">
              <a:solidFill>
                <a:srgbClr val="FF0000"/>
              </a:solidFill>
              <a:round/>
              <a:headEnd type="none" w="sm" len="sm"/>
              <a:tailEnd type="triangle" w="lg" len="lg"/>
            </a:ln>
            <a:extLst>
              <a:ext uri="{909E8E84-426E-40DD-AFC4-6F175D3DCCD1}">
                <a14:hiddenFill xmlns:a14="http://schemas.microsoft.com/office/drawing/2010/main">
                  <a:noFill/>
                </a14:hiddenFill>
              </a:ext>
            </a:extLst>
          </p:spPr>
          <p:txBody>
            <a:bodyPr wrap="none"/>
            <a:lstStyle/>
            <a:p>
              <a:endParaRPr lang="en-US"/>
            </a:p>
          </p:txBody>
        </p:sp>
      </p:grpSp>
      <p:sp>
        <p:nvSpPr>
          <p:cNvPr id="18" name="Footer Placeholder 17"/>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3489249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3200" dirty="0">
                <a:latin typeface="Cambria"/>
                <a:cs typeface="Cambria"/>
              </a:rPr>
              <a:t>Sensory memory</a:t>
            </a:r>
          </a:p>
          <a:p>
            <a:pPr lvl="1"/>
            <a:r>
              <a:rPr lang="en-US" sz="2800" dirty="0">
                <a:latin typeface="Cambria"/>
                <a:cs typeface="Cambria"/>
              </a:rPr>
              <a:t>Perception and attention</a:t>
            </a:r>
          </a:p>
          <a:p>
            <a:r>
              <a:rPr lang="en-US" sz="3200" dirty="0">
                <a:latin typeface="Cambria"/>
                <a:cs typeface="Cambria"/>
              </a:rPr>
              <a:t>Working memory</a:t>
            </a:r>
          </a:p>
          <a:p>
            <a:pPr lvl="1"/>
            <a:r>
              <a:rPr lang="en-US" sz="2800" dirty="0">
                <a:latin typeface="Cambria"/>
                <a:cs typeface="Cambria"/>
              </a:rPr>
              <a:t>Phonological loop and </a:t>
            </a:r>
            <a:r>
              <a:rPr lang="en-US" sz="2800" dirty="0" err="1" smtClean="0">
                <a:latin typeface="Cambria"/>
                <a:cs typeface="Cambria"/>
              </a:rPr>
              <a:t>visuo</a:t>
            </a:r>
            <a:r>
              <a:rPr lang="en-US" sz="2800" dirty="0">
                <a:latin typeface="Cambria"/>
                <a:cs typeface="Cambria"/>
              </a:rPr>
              <a:t>-</a:t>
            </a:r>
            <a:r>
              <a:rPr lang="en-US" sz="2800" dirty="0" smtClean="0">
                <a:latin typeface="Cambria"/>
                <a:cs typeface="Cambria"/>
              </a:rPr>
              <a:t>spatial </a:t>
            </a:r>
            <a:r>
              <a:rPr lang="en-US" sz="2800" dirty="0">
                <a:latin typeface="Cambria"/>
                <a:cs typeface="Cambria"/>
              </a:rPr>
              <a:t>scratchpad</a:t>
            </a:r>
          </a:p>
          <a:p>
            <a:r>
              <a:rPr lang="en-US" sz="3200" dirty="0">
                <a:latin typeface="Cambria"/>
                <a:cs typeface="Cambria"/>
              </a:rPr>
              <a:t>Long-term memory</a:t>
            </a:r>
          </a:p>
          <a:p>
            <a:pPr lvl="1"/>
            <a:r>
              <a:rPr lang="en-US" sz="2800" dirty="0">
                <a:latin typeface="Cambria"/>
                <a:cs typeface="Cambria"/>
              </a:rPr>
              <a:t>Declarative, Procedural, and Conditional</a:t>
            </a:r>
          </a:p>
          <a:p>
            <a:endParaRPr lang="en-US" dirty="0"/>
          </a:p>
        </p:txBody>
      </p:sp>
      <p:sp>
        <p:nvSpPr>
          <p:cNvPr id="2" name="Title 1"/>
          <p:cNvSpPr>
            <a:spLocks noGrp="1"/>
          </p:cNvSpPr>
          <p:nvPr>
            <p:ph type="title"/>
          </p:nvPr>
        </p:nvSpPr>
        <p:spPr/>
        <p:txBody>
          <a:bodyPr/>
          <a:lstStyle/>
          <a:p>
            <a:r>
              <a:rPr lang="en-US" dirty="0" smtClean="0"/>
              <a:t>Types of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8809414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45720" indent="0">
              <a:buNone/>
            </a:pPr>
            <a:r>
              <a:rPr lang="en-US" dirty="0"/>
              <a:t>A jogger is startled by the feeling of a moving object on his right side. It could have been a ferocious dog, but it turns out to be a newspaper page blown by the wind. What memory component was most directly involved?</a:t>
            </a:r>
          </a:p>
          <a:p>
            <a:r>
              <a:rPr lang="en-US" dirty="0"/>
              <a:t>A) Episodic</a:t>
            </a:r>
          </a:p>
          <a:p>
            <a:r>
              <a:rPr lang="en-US" dirty="0"/>
              <a:t>B) Schematic</a:t>
            </a:r>
          </a:p>
          <a:p>
            <a:r>
              <a:rPr lang="en-US" dirty="0"/>
              <a:t>C) Sensory memory</a:t>
            </a:r>
          </a:p>
          <a:p>
            <a:r>
              <a:rPr lang="en-US" dirty="0"/>
              <a:t>D) Working </a:t>
            </a:r>
            <a:r>
              <a:rPr lang="en-US" dirty="0" smtClean="0"/>
              <a:t>memory</a:t>
            </a:r>
          </a:p>
          <a:p>
            <a:endParaRPr lang="en-US" dirty="0"/>
          </a:p>
          <a:p>
            <a:pPr marL="45720" indent="0">
              <a:buNone/>
            </a:pPr>
            <a:r>
              <a:rPr lang="en-US" dirty="0" smtClean="0"/>
              <a:t>D) The </a:t>
            </a:r>
            <a:r>
              <a:rPr lang="en-US" i="1" dirty="0"/>
              <a:t>sensory memory</a:t>
            </a:r>
            <a:r>
              <a:rPr lang="en-US" dirty="0"/>
              <a:t> records the immediate sensation of the object. If the jogger now attends to the "moving object," it will be perceived as a particular thing (the newspaper, hopefully, but perhaps the ferocious </a:t>
            </a:r>
            <a:r>
              <a:rPr lang="en-US" dirty="0" smtClean="0"/>
              <a:t>dog) (p. 286). </a:t>
            </a:r>
            <a:endParaRPr lang="en-US" dirty="0"/>
          </a:p>
          <a:p>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Types of Memory</a:t>
            </a:r>
            <a:endParaRPr lang="en-US" dirty="0"/>
          </a:p>
        </p:txBody>
      </p:sp>
    </p:spTree>
    <p:extLst>
      <p:ext uri="{BB962C8B-B14F-4D97-AF65-F5344CB8AC3E}">
        <p14:creationId xmlns:p14="http://schemas.microsoft.com/office/powerpoint/2010/main" val="3127832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anim calcmode="lin" valueType="num">
                                      <p:cBhvr additive="base">
                                        <p:cTn id="7"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kumimoji="0" lang="en-US" smtClean="0"/>
              <a:t>Killham--1002</a:t>
            </a:r>
            <a:endParaRPr kumimoji="0" lang="en-US"/>
          </a:p>
        </p:txBody>
      </p:sp>
      <p:sp>
        <p:nvSpPr>
          <p:cNvPr id="3" name="Title 2"/>
          <p:cNvSpPr>
            <a:spLocks noGrp="1"/>
          </p:cNvSpPr>
          <p:nvPr>
            <p:ph type="title"/>
          </p:nvPr>
        </p:nvSpPr>
        <p:spPr/>
        <p:txBody>
          <a:bodyPr/>
          <a:lstStyle/>
          <a:p>
            <a:r>
              <a:rPr lang="en-US" dirty="0" err="1" smtClean="0"/>
              <a:t>Nel</a:t>
            </a:r>
            <a:r>
              <a:rPr lang="en-US" dirty="0" smtClean="0"/>
              <a:t> </a:t>
            </a:r>
            <a:r>
              <a:rPr lang="en-US" dirty="0" err="1" smtClean="0"/>
              <a:t>Noddings</a:t>
            </a:r>
            <a:r>
              <a:rPr lang="en-US" dirty="0" smtClean="0"/>
              <a:t> (pp. 101 102, 501)</a:t>
            </a:r>
            <a:endParaRPr lang="en-US" dirty="0"/>
          </a:p>
        </p:txBody>
      </p:sp>
      <p:pic>
        <p:nvPicPr>
          <p:cNvPr id="2050" name="Picture 2" descr="Photo: Circling around Nel Noddings, renowned scholar on the ethics of care, during the Holistic Education SIG business meeting at the American Education Research Association conference. After having read and taught so much of her work, it was a true honor to hear her speak in such an intimate setting. Join the Holistic Educators group on Facebook if you want to learn more about event like the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4563" y="1717500"/>
            <a:ext cx="6550892" cy="4913170"/>
          </a:xfrm>
          <a:prstGeom prst="rect">
            <a:avLst/>
          </a:prstGeom>
          <a:noFill/>
          <a:extLst>
            <a:ext uri="{909E8E84-426E-40DD-AFC4-6F175D3DCCD1}">
              <a14:hiddenFill xmlns:a14="http://schemas.microsoft.com/office/drawing/2010/main">
                <a:solidFill>
                  <a:srgbClr val="FFFFFF"/>
                </a:solidFill>
              </a14:hiddenFill>
            </a:ext>
          </a:extLst>
        </p:spPr>
      </p:pic>
      <p:sp>
        <p:nvSpPr>
          <p:cNvPr id="5" name="Right Arrow 4"/>
          <p:cNvSpPr/>
          <p:nvPr/>
        </p:nvSpPr>
        <p:spPr>
          <a:xfrm rot="2684468">
            <a:off x="2286000" y="1883754"/>
            <a:ext cx="2022763" cy="5823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750403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latin typeface="Cambria"/>
                <a:cs typeface="Cambria"/>
              </a:rPr>
              <a:t>Initial processing that transforms incoming stimuli into information we can make sense of</a:t>
            </a:r>
          </a:p>
          <a:p>
            <a:r>
              <a:rPr lang="en-US" dirty="0">
                <a:latin typeface="Cambria"/>
                <a:cs typeface="Cambria"/>
              </a:rPr>
              <a:t>Large capacity</a:t>
            </a:r>
          </a:p>
          <a:p>
            <a:r>
              <a:rPr lang="en-US" dirty="0">
                <a:latin typeface="Cambria"/>
                <a:cs typeface="Cambria"/>
              </a:rPr>
              <a:t>Limited duration</a:t>
            </a:r>
          </a:p>
          <a:p>
            <a:endParaRPr lang="en-US" dirty="0"/>
          </a:p>
        </p:txBody>
      </p:sp>
      <p:sp>
        <p:nvSpPr>
          <p:cNvPr id="2" name="Title 1"/>
          <p:cNvSpPr>
            <a:spLocks noGrp="1"/>
          </p:cNvSpPr>
          <p:nvPr>
            <p:ph type="title"/>
          </p:nvPr>
        </p:nvSpPr>
        <p:spPr/>
        <p:txBody>
          <a:bodyPr/>
          <a:lstStyle/>
          <a:p>
            <a:r>
              <a:rPr lang="en-US" dirty="0" smtClean="0"/>
              <a:t>Sensory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82503197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45720" indent="0">
              <a:buNone/>
            </a:pPr>
            <a:r>
              <a:rPr lang="en-US" sz="2800" dirty="0"/>
              <a:t>One of the educational implications of sensory memory is that</a:t>
            </a:r>
          </a:p>
          <a:p>
            <a:r>
              <a:rPr lang="en-US" sz="2800" dirty="0"/>
              <a:t>A) attention is necessary if children are to remember information.</a:t>
            </a:r>
          </a:p>
          <a:p>
            <a:r>
              <a:rPr lang="en-US" sz="2800" dirty="0"/>
              <a:t>B) children can take in and comprehend almost a limitless amount of information.</a:t>
            </a:r>
          </a:p>
          <a:p>
            <a:r>
              <a:rPr lang="en-US" sz="2800" dirty="0"/>
              <a:t>C) information seen is brought into consciousness almost immediately.</a:t>
            </a:r>
          </a:p>
          <a:p>
            <a:r>
              <a:rPr lang="en-US" sz="2800" dirty="0"/>
              <a:t>D) reinforcement is a requirement if children are to retain information.</a:t>
            </a:r>
          </a:p>
          <a:p>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Sensory memory</a:t>
            </a:r>
            <a:endParaRPr lang="en-US" dirty="0"/>
          </a:p>
        </p:txBody>
      </p:sp>
    </p:spTree>
    <p:extLst>
      <p:ext uri="{BB962C8B-B14F-4D97-AF65-F5344CB8AC3E}">
        <p14:creationId xmlns:p14="http://schemas.microsoft.com/office/powerpoint/2010/main" val="14491158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45720" indent="0">
              <a:buNone/>
            </a:pPr>
            <a:r>
              <a:rPr lang="en-US" sz="2800" dirty="0"/>
              <a:t>One of the educational implications of sensory memory is that</a:t>
            </a:r>
          </a:p>
          <a:p>
            <a:r>
              <a:rPr lang="en-US" sz="2800" dirty="0"/>
              <a:t>A) attention is necessary if children are to remember information.</a:t>
            </a:r>
          </a:p>
          <a:p>
            <a:endParaRPr lang="en-US" sz="2800" dirty="0" smtClean="0"/>
          </a:p>
          <a:p>
            <a:r>
              <a:rPr lang="en-US" sz="2800" dirty="0" smtClean="0"/>
              <a:t>The </a:t>
            </a:r>
            <a:r>
              <a:rPr lang="en-US" sz="2800" dirty="0"/>
              <a:t>key implication of sensory memory and perception is that our senses are constantly bombarded by a multitude of stimuli. We only learn the limited amount we attend to. The rest are not perceived and fade from sensory memory after a few seconds. </a:t>
            </a:r>
            <a:r>
              <a:rPr lang="en-US" sz="2800" i="1" dirty="0"/>
              <a:t>Attention</a:t>
            </a:r>
            <a:r>
              <a:rPr lang="en-US" sz="2800" dirty="0"/>
              <a:t> is, therefore, </a:t>
            </a:r>
            <a:r>
              <a:rPr lang="en-US" sz="2800" i="1" dirty="0"/>
              <a:t>necessary for learning and remembering</a:t>
            </a:r>
            <a:r>
              <a:rPr lang="en-US" sz="2800" dirty="0"/>
              <a:t>.</a:t>
            </a:r>
          </a:p>
          <a:p>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Sensory memory</a:t>
            </a:r>
            <a:endParaRPr lang="en-US" dirty="0"/>
          </a:p>
        </p:txBody>
      </p:sp>
    </p:spTree>
    <p:extLst>
      <p:ext uri="{BB962C8B-B14F-4D97-AF65-F5344CB8AC3E}">
        <p14:creationId xmlns:p14="http://schemas.microsoft.com/office/powerpoint/2010/main" val="25914710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pPr marL="45720" indent="0">
              <a:buNone/>
            </a:pPr>
            <a:r>
              <a:rPr lang="en-US" sz="3100" b="1" dirty="0" smtClean="0"/>
              <a:t>While </a:t>
            </a:r>
            <a:r>
              <a:rPr lang="en-US" sz="3100" b="1" dirty="0"/>
              <a:t>Mr. Lindsey was explaining the social studies assignment, Missy was finishing homework due for her next class. When the class began the assignment, Missy did not know what to do. According to the information processing model of cognitive learning, Missy was lost because</a:t>
            </a:r>
          </a:p>
          <a:p>
            <a:r>
              <a:rPr lang="en-US" sz="3800" dirty="0"/>
              <a:t>A) her perception of the activity was different from that of other students.</a:t>
            </a:r>
          </a:p>
          <a:p>
            <a:r>
              <a:rPr lang="en-US" sz="3800" dirty="0"/>
              <a:t>B) she did not pay attention to the instructions that were given.</a:t>
            </a:r>
          </a:p>
          <a:p>
            <a:r>
              <a:rPr lang="en-US" sz="3800" dirty="0"/>
              <a:t>C) the instructions for the assignment were out of context.</a:t>
            </a:r>
          </a:p>
          <a:p>
            <a:r>
              <a:rPr lang="en-US" sz="3800" dirty="0"/>
              <a:t>D) the instructions were not transferred from working to long-term memory</a:t>
            </a:r>
            <a:r>
              <a:rPr lang="en-US" sz="3800" dirty="0" smtClean="0"/>
              <a:t>.</a:t>
            </a:r>
            <a:endParaRPr lang="en-US" sz="3800"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Memory</a:t>
            </a:r>
            <a:endParaRPr lang="en-US" dirty="0"/>
          </a:p>
        </p:txBody>
      </p:sp>
    </p:spTree>
    <p:extLst>
      <p:ext uri="{BB962C8B-B14F-4D97-AF65-F5344CB8AC3E}">
        <p14:creationId xmlns:p14="http://schemas.microsoft.com/office/powerpoint/2010/main" val="158977176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pPr marL="45720" indent="0">
              <a:buNone/>
            </a:pPr>
            <a:r>
              <a:rPr lang="en-US" sz="3100" b="1" dirty="0" smtClean="0"/>
              <a:t>While </a:t>
            </a:r>
            <a:r>
              <a:rPr lang="en-US" sz="3100" b="1" dirty="0"/>
              <a:t>Mr. Lindsey was explaining the social studies assignment, Missy was finishing homework due for her next class. When the class began the assignment, Missy did not know what to do. According to the information processing model of cognitive learning, Missy was lost because</a:t>
            </a:r>
          </a:p>
          <a:p>
            <a:r>
              <a:rPr lang="en-US" sz="3800" dirty="0" smtClean="0"/>
              <a:t>B</a:t>
            </a:r>
            <a:r>
              <a:rPr lang="en-US" sz="3800" dirty="0"/>
              <a:t>) she did not pay attention to the instructions that were given.</a:t>
            </a:r>
          </a:p>
          <a:p>
            <a:endParaRPr lang="en-US" sz="3400" dirty="0"/>
          </a:p>
          <a:p>
            <a:endParaRPr lang="en-US" sz="3400" dirty="0"/>
          </a:p>
          <a:p>
            <a:r>
              <a:rPr lang="en-US" sz="3400" dirty="0"/>
              <a:t>Answer:  </a:t>
            </a:r>
            <a:r>
              <a:rPr lang="en-US" sz="3400" dirty="0" smtClean="0"/>
              <a:t>B (p. 287)</a:t>
            </a:r>
            <a:endParaRPr lang="en-US" sz="3400" dirty="0"/>
          </a:p>
          <a:p>
            <a:r>
              <a:rPr lang="en-US" sz="3400" dirty="0"/>
              <a:t>Explanation:  B) Missy was apparently lost because she </a:t>
            </a:r>
            <a:r>
              <a:rPr lang="en-US" sz="3400" i="1" dirty="0"/>
              <a:t>did not pay attention to the instructions</a:t>
            </a:r>
            <a:r>
              <a:rPr lang="en-US" sz="3400" dirty="0"/>
              <a:t> given by Mr. Lindsey. Attention is necessary for perception (and learning) to occur, but it is a limited resource. That is, we can pay attention to only one demanding task at a time.</a:t>
            </a:r>
          </a:p>
          <a:p>
            <a:pPr marL="45720" indent="0">
              <a:buNone/>
            </a:pPr>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Memory</a:t>
            </a:r>
            <a:endParaRPr lang="en-US" dirty="0"/>
          </a:p>
        </p:txBody>
      </p:sp>
    </p:spTree>
    <p:extLst>
      <p:ext uri="{BB962C8B-B14F-4D97-AF65-F5344CB8AC3E}">
        <p14:creationId xmlns:p14="http://schemas.microsoft.com/office/powerpoint/2010/main" val="31804506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600200"/>
            <a:ext cx="8152213" cy="4954349"/>
          </a:xfrm>
        </p:spPr>
        <p:txBody>
          <a:bodyPr>
            <a:normAutofit/>
          </a:bodyPr>
          <a:lstStyle/>
          <a:p>
            <a:r>
              <a:rPr lang="en-US" sz="2800" dirty="0" smtClean="0">
                <a:solidFill>
                  <a:schemeClr val="hlink"/>
                </a:solidFill>
                <a:latin typeface="Cambria"/>
                <a:cs typeface="Cambria"/>
              </a:rPr>
              <a:t>Perception</a:t>
            </a:r>
            <a:r>
              <a:rPr lang="en-US" sz="2800" dirty="0" smtClean="0">
                <a:latin typeface="Cambria"/>
                <a:cs typeface="Cambria"/>
              </a:rPr>
              <a:t>:</a:t>
            </a:r>
            <a:r>
              <a:rPr lang="en-US" sz="2800" dirty="0" smtClean="0">
                <a:latin typeface="Cambria"/>
                <a:cs typeface="Cambria"/>
              </a:rPr>
              <a:t> define on p. 286</a:t>
            </a:r>
          </a:p>
          <a:p>
            <a:endParaRPr lang="en-US" sz="2800" dirty="0">
              <a:latin typeface="Cambria"/>
              <a:cs typeface="Cambria"/>
            </a:endParaRPr>
          </a:p>
          <a:p>
            <a:r>
              <a:rPr lang="en-US" sz="2800" dirty="0" smtClean="0">
                <a:solidFill>
                  <a:schemeClr val="hlink"/>
                </a:solidFill>
                <a:latin typeface="Cambria"/>
                <a:cs typeface="Cambria"/>
              </a:rPr>
              <a:t>Gestalt</a:t>
            </a:r>
            <a:r>
              <a:rPr lang="en-US" sz="2800" dirty="0" smtClean="0">
                <a:latin typeface="Cambria"/>
                <a:cs typeface="Cambria"/>
              </a:rPr>
              <a:t>: </a:t>
            </a:r>
            <a:r>
              <a:rPr lang="en-US" sz="2800" dirty="0">
                <a:latin typeface="Cambria"/>
                <a:cs typeface="Cambria"/>
              </a:rPr>
              <a:t>tendency to organize into </a:t>
            </a:r>
            <a:r>
              <a:rPr lang="en-US" sz="2800" dirty="0" smtClean="0">
                <a:latin typeface="Cambria"/>
                <a:cs typeface="Cambria"/>
              </a:rPr>
              <a:t>patterns (Figure 8.3, p. 287). Who is our Gestalt theorist?</a:t>
            </a:r>
            <a:endParaRPr lang="en-US" sz="2800" dirty="0" smtClean="0">
              <a:latin typeface="Cambria"/>
              <a:cs typeface="Cambria"/>
            </a:endParaRPr>
          </a:p>
          <a:p>
            <a:pPr lvl="2"/>
            <a:r>
              <a:rPr lang="en-US" sz="2000" dirty="0" smtClean="0">
                <a:latin typeface="Cambria"/>
                <a:cs typeface="Cambria"/>
              </a:rPr>
              <a:t>Figure-ground</a:t>
            </a:r>
          </a:p>
          <a:p>
            <a:pPr lvl="2"/>
            <a:r>
              <a:rPr lang="en-US" sz="2000" dirty="0" smtClean="0">
                <a:latin typeface="Cambria"/>
                <a:cs typeface="Cambria"/>
              </a:rPr>
              <a:t>Proximity</a:t>
            </a:r>
          </a:p>
          <a:p>
            <a:pPr lvl="2"/>
            <a:r>
              <a:rPr lang="en-US" sz="2000" dirty="0" smtClean="0">
                <a:latin typeface="Cambria"/>
                <a:cs typeface="Cambria"/>
              </a:rPr>
              <a:t>Similarity</a:t>
            </a:r>
          </a:p>
          <a:p>
            <a:pPr lvl="2"/>
            <a:r>
              <a:rPr lang="en-US" sz="2000" dirty="0" smtClean="0">
                <a:latin typeface="Cambria"/>
                <a:cs typeface="Cambria"/>
              </a:rPr>
              <a:t>Closure</a:t>
            </a:r>
          </a:p>
          <a:p>
            <a:pPr lvl="2"/>
            <a:r>
              <a:rPr lang="en-US" sz="2000" dirty="0" smtClean="0">
                <a:latin typeface="Cambria"/>
                <a:cs typeface="Cambria"/>
              </a:rPr>
              <a:t>Common-fate</a:t>
            </a:r>
          </a:p>
          <a:p>
            <a:pPr lvl="2"/>
            <a:r>
              <a:rPr lang="en-US" sz="2000" dirty="0" smtClean="0">
                <a:latin typeface="Cambria"/>
                <a:cs typeface="Cambria"/>
              </a:rPr>
              <a:t>Symmetry</a:t>
            </a:r>
          </a:p>
          <a:p>
            <a:pPr lvl="2"/>
            <a:endParaRPr lang="en-US" dirty="0">
              <a:latin typeface="Cambria"/>
              <a:cs typeface="Cambria"/>
            </a:endParaRPr>
          </a:p>
          <a:p>
            <a:pPr marL="45720" indent="0">
              <a:buNone/>
            </a:pPr>
            <a:endParaRPr lang="en-US" dirty="0"/>
          </a:p>
        </p:txBody>
      </p:sp>
      <p:sp>
        <p:nvSpPr>
          <p:cNvPr id="2" name="Title 1"/>
          <p:cNvSpPr>
            <a:spLocks noGrp="1"/>
          </p:cNvSpPr>
          <p:nvPr>
            <p:ph type="title"/>
          </p:nvPr>
        </p:nvSpPr>
        <p:spPr/>
        <p:txBody>
          <a:bodyPr/>
          <a:lstStyle/>
          <a:p>
            <a:r>
              <a:rPr lang="en-US" dirty="0" smtClean="0"/>
              <a:t>Sensory Memory	</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14457953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993900" y="63500"/>
            <a:ext cx="5156200" cy="6731000"/>
          </a:xfrm>
          <a:prstGeom prst="rect">
            <a:avLst/>
          </a:prstGeom>
        </p:spPr>
      </p:pic>
      <p:sp>
        <p:nvSpPr>
          <p:cNvPr id="3" name="Footer Placeholder 2"/>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6186965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591867" y="414692"/>
            <a:ext cx="4206021" cy="5988234"/>
          </a:xfrm>
          <a:prstGeom prst="rect">
            <a:avLst/>
          </a:prstGeom>
        </p:spPr>
      </p:pic>
      <p:sp>
        <p:nvSpPr>
          <p:cNvPr id="3" name="Footer Placeholder 2"/>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23213481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399454" y="552967"/>
            <a:ext cx="4267706" cy="6076056"/>
          </a:xfrm>
          <a:prstGeom prst="rect">
            <a:avLst/>
          </a:prstGeom>
        </p:spPr>
      </p:pic>
      <p:sp>
        <p:nvSpPr>
          <p:cNvPr id="3" name="Footer Placeholder 2"/>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99742887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a:stretch>
            <a:fillRect/>
          </a:stretch>
        </p:blipFill>
        <p:spPr>
          <a:xfrm>
            <a:off x="2732764" y="7501"/>
            <a:ext cx="3728966" cy="6850499"/>
          </a:xfrm>
          <a:prstGeom prst="rect">
            <a:avLst/>
          </a:prstGeom>
        </p:spPr>
      </p:pic>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2401592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45720" indent="0">
              <a:buNone/>
            </a:pPr>
            <a:r>
              <a:rPr lang="en-US" sz="2800" dirty="0" smtClean="0"/>
              <a:t>Individually</a:t>
            </a:r>
          </a:p>
          <a:p>
            <a:r>
              <a:rPr lang="en-US" sz="2800" dirty="0"/>
              <a:t>B</a:t>
            </a:r>
            <a:r>
              <a:rPr lang="en-US" sz="2800" dirty="0" smtClean="0"/>
              <a:t>egin to answer the four questions on p. 280.</a:t>
            </a:r>
          </a:p>
          <a:p>
            <a:endParaRPr lang="en-US" sz="2800" dirty="0"/>
          </a:p>
          <a:p>
            <a:pPr marL="45720" indent="0">
              <a:buNone/>
            </a:pPr>
            <a:r>
              <a:rPr lang="en-US" sz="2800" dirty="0" smtClean="0"/>
              <a:t>As a Group</a:t>
            </a:r>
          </a:p>
          <a:p>
            <a:r>
              <a:rPr lang="en-US" sz="2800" dirty="0" smtClean="0"/>
              <a:t>Turn to pp. 314-315</a:t>
            </a:r>
          </a:p>
          <a:p>
            <a:r>
              <a:rPr lang="en-US" sz="2800" dirty="0" smtClean="0"/>
              <a:t>Read the information from your group’s assigned teacher.</a:t>
            </a:r>
          </a:p>
          <a:p>
            <a:r>
              <a:rPr lang="en-US" sz="2800" dirty="0" smtClean="0"/>
              <a:t>Be prepared to share relevant information with the whole class.</a:t>
            </a:r>
            <a:endParaRPr lang="en-US" sz="2800" dirty="0"/>
          </a:p>
        </p:txBody>
      </p:sp>
      <p:sp>
        <p:nvSpPr>
          <p:cNvPr id="4" name="Title 3"/>
          <p:cNvSpPr>
            <a:spLocks noGrp="1"/>
          </p:cNvSpPr>
          <p:nvPr>
            <p:ph type="title"/>
          </p:nvPr>
        </p:nvSpPr>
        <p:spPr/>
        <p:txBody>
          <a:bodyPr/>
          <a:lstStyle/>
          <a:p>
            <a:r>
              <a:rPr lang="en-US" dirty="0" smtClean="0"/>
              <a:t>What would you do?	</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443577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 calcmode="lin" valueType="num">
                                      <p:cBhvr additive="base">
                                        <p:cTn id="7"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anim calcmode="lin" valueType="num">
                                      <p:cBhvr additive="base">
                                        <p:cTn id="1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anim calcmode="lin" valueType="num">
                                      <p:cBhvr additive="base">
                                        <p:cTn id="15"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5" end="5"/>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anim calcmode="lin" valueType="num">
                                      <p:cBhvr additive="base">
                                        <p:cTn id="19"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97325" y="0"/>
            <a:ext cx="6857546" cy="6857546"/>
          </a:xfrm>
          <a:prstGeom prst="rect">
            <a:avLst/>
          </a:prstGeom>
        </p:spPr>
      </p:pic>
      <p:sp>
        <p:nvSpPr>
          <p:cNvPr id="3" name="Footer Placeholder 2"/>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80005097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5756" y="416448"/>
            <a:ext cx="8998244" cy="6198790"/>
          </a:xfrm>
          <a:prstGeom prst="rect">
            <a:avLst/>
          </a:prstGeom>
        </p:spPr>
      </p:pic>
      <p:sp>
        <p:nvSpPr>
          <p:cNvPr id="3" name="Footer Placeholder 2"/>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65283357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45720" indent="0">
              <a:buNone/>
            </a:pPr>
            <a:r>
              <a:rPr lang="en-US" dirty="0"/>
              <a:t>Top-down processing is distinguished by its reliance on a(n)</a:t>
            </a:r>
          </a:p>
          <a:p>
            <a:r>
              <a:rPr lang="en-US" dirty="0"/>
              <a:t>A) assembly of elements into a meaningful pattern.</a:t>
            </a:r>
          </a:p>
          <a:p>
            <a:r>
              <a:rPr lang="en-US" dirty="0"/>
              <a:t>B) downward scanning of the eyes.</a:t>
            </a:r>
          </a:p>
          <a:p>
            <a:r>
              <a:rPr lang="en-US" dirty="0"/>
              <a:t>C) search for familiar features or elements.</a:t>
            </a:r>
          </a:p>
          <a:p>
            <a:r>
              <a:rPr lang="en-US" dirty="0"/>
              <a:t>D) understanding of the context of a situation.</a:t>
            </a:r>
          </a:p>
          <a:p>
            <a:endParaRPr lang="en-US" dirty="0" smtClean="0"/>
          </a:p>
          <a:p>
            <a:r>
              <a:rPr lang="en-US" dirty="0" smtClean="0"/>
              <a:t>Explanation</a:t>
            </a:r>
            <a:r>
              <a:rPr lang="en-US" dirty="0"/>
              <a:t>:  D) Top-down processing involves using the </a:t>
            </a:r>
            <a:r>
              <a:rPr lang="en-US" i="1" dirty="0"/>
              <a:t>context of the situation</a:t>
            </a:r>
            <a:r>
              <a:rPr lang="en-US" dirty="0"/>
              <a:t> as a basis for recognizing (or perceiving) something. In contrast, bottom-up processing bases perception on analyzing specific features of the stimulus and "mentally assembling" the whole from the parts.</a:t>
            </a:r>
          </a:p>
          <a:p>
            <a:r>
              <a:rPr lang="en-US" dirty="0"/>
              <a:t>Page Ref: 286</a:t>
            </a:r>
          </a:p>
        </p:txBody>
      </p:sp>
      <p:sp>
        <p:nvSpPr>
          <p:cNvPr id="2" name="Title 1"/>
          <p:cNvSpPr>
            <a:spLocks noGrp="1"/>
          </p:cNvSpPr>
          <p:nvPr>
            <p:ph type="title"/>
          </p:nvPr>
        </p:nvSpPr>
        <p:spPr/>
        <p:txBody>
          <a:bodyPr/>
          <a:lstStyle/>
          <a:p>
            <a:r>
              <a:rPr lang="en-US" dirty="0" smtClean="0"/>
              <a:t>Thinking about Perception</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483599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 calcmode="lin" valueType="num">
                                      <p:cBhvr additive="base">
                                        <p:cTn id="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anim calcmode="lin" valueType="num">
                                      <p:cBhvr additive="base">
                                        <p:cTn id="1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pPr marL="45720" indent="0">
              <a:buNone/>
            </a:pPr>
            <a:r>
              <a:rPr lang="en-US" sz="3000" dirty="0"/>
              <a:t>Bottom-up processing refers to the way people examine a new stimulus for</a:t>
            </a:r>
          </a:p>
          <a:p>
            <a:r>
              <a:rPr lang="en-US" sz="3000" dirty="0"/>
              <a:t>A) contextual cues.</a:t>
            </a:r>
          </a:p>
          <a:p>
            <a:r>
              <a:rPr lang="en-US" sz="3000" dirty="0"/>
              <a:t>B) contrasting details.</a:t>
            </a:r>
          </a:p>
          <a:p>
            <a:r>
              <a:rPr lang="en-US" sz="3000" dirty="0"/>
              <a:t>C) perceptual closure.</a:t>
            </a:r>
          </a:p>
          <a:p>
            <a:r>
              <a:rPr lang="en-US" sz="3000" dirty="0"/>
              <a:t>D) recognizable features.</a:t>
            </a:r>
          </a:p>
          <a:p>
            <a:endParaRPr lang="en-US" dirty="0"/>
          </a:p>
          <a:p>
            <a:r>
              <a:rPr lang="en-US" dirty="0"/>
              <a:t>Answer:  D</a:t>
            </a:r>
          </a:p>
          <a:p>
            <a:r>
              <a:rPr lang="en-US" dirty="0"/>
              <a:t>Explanation:  D) Bottom-up processing involves analyzing the </a:t>
            </a:r>
            <a:r>
              <a:rPr lang="en-US" i="1" dirty="0"/>
              <a:t>recognizable features of incoming stimuli</a:t>
            </a:r>
            <a:r>
              <a:rPr lang="en-US" dirty="0"/>
              <a:t>. We then mentally "build" the pattern or whole from the parts. In contrast, top-down processing involves using the context of a situation to recognize a stimulus.</a:t>
            </a:r>
          </a:p>
          <a:p>
            <a:r>
              <a:rPr lang="en-US" dirty="0"/>
              <a:t>Page Ref: 286</a:t>
            </a:r>
          </a:p>
          <a:p>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Perceptio</a:t>
            </a:r>
            <a:r>
              <a:rPr lang="en-US" dirty="0"/>
              <a:t>n</a:t>
            </a:r>
          </a:p>
        </p:txBody>
      </p:sp>
    </p:spTree>
    <p:extLst>
      <p:ext uri="{BB962C8B-B14F-4D97-AF65-F5344CB8AC3E}">
        <p14:creationId xmlns:p14="http://schemas.microsoft.com/office/powerpoint/2010/main" val="3758909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anim calcmode="lin" valueType="num">
                                      <p:cBhvr additive="base">
                                        <p:cTn id="7"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6" end="6"/>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7" end="7"/>
                                            </p:txEl>
                                          </p:spTgt>
                                        </p:tgtEl>
                                        <p:attrNameLst>
                                          <p:attrName>style.visibility</p:attrName>
                                        </p:attrNameLst>
                                      </p:cBhvr>
                                      <p:to>
                                        <p:strVal val="visible"/>
                                      </p:to>
                                    </p:set>
                                    <p:anim calcmode="lin" valueType="num">
                                      <p:cBhvr additive="base">
                                        <p:cTn id="11"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7" end="7"/>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xEl>
                                              <p:pRg st="8" end="8"/>
                                            </p:txEl>
                                          </p:spTgt>
                                        </p:tgtEl>
                                        <p:attrNameLst>
                                          <p:attrName>style.visibility</p:attrName>
                                        </p:attrNameLst>
                                      </p:cBhvr>
                                      <p:to>
                                        <p:strVal val="visible"/>
                                      </p:to>
                                    </p:set>
                                    <p:anim calcmode="lin" valueType="num">
                                      <p:cBhvr additive="base">
                                        <p:cTn id="15"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lnSpcReduction="10000"/>
          </a:bodyPr>
          <a:lstStyle/>
          <a:p>
            <a:r>
              <a:rPr lang="en-US" dirty="0" err="1" smtClean="0"/>
              <a:t>Momento</a:t>
            </a:r>
            <a:r>
              <a:rPr lang="en-US" dirty="0" smtClean="0"/>
              <a:t>:</a:t>
            </a:r>
          </a:p>
          <a:p>
            <a:r>
              <a:rPr lang="en-US" dirty="0" smtClean="0">
                <a:hlinkClick r:id="rId2"/>
              </a:rPr>
              <a:t>http</a:t>
            </a:r>
            <a:r>
              <a:rPr lang="en-US" dirty="0">
                <a:hlinkClick r:id="rId2"/>
              </a:rPr>
              <a:t>://clipsforclass.com/memory#storag</a:t>
            </a:r>
            <a:r>
              <a:rPr lang="en-US" dirty="0"/>
              <a:t>e</a:t>
            </a:r>
          </a:p>
        </p:txBody>
      </p:sp>
      <p:sp>
        <p:nvSpPr>
          <p:cNvPr id="3" name="Footer Placeholder 2"/>
          <p:cNvSpPr>
            <a:spLocks noGrp="1"/>
          </p:cNvSpPr>
          <p:nvPr>
            <p:ph type="ftr" sz="quarter" idx="12"/>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Memory</a:t>
            </a:r>
            <a:endParaRPr lang="en-US" dirty="0"/>
          </a:p>
        </p:txBody>
      </p:sp>
    </p:spTree>
    <p:extLst>
      <p:ext uri="{BB962C8B-B14F-4D97-AF65-F5344CB8AC3E}">
        <p14:creationId xmlns:p14="http://schemas.microsoft.com/office/powerpoint/2010/main" val="381102231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latin typeface="Cambria"/>
                <a:cs typeface="Cambria"/>
              </a:rPr>
              <a:t>We select our attention by choosing to focus on certain stimuli while ignoring others</a:t>
            </a:r>
          </a:p>
          <a:p>
            <a:r>
              <a:rPr lang="en-US" dirty="0">
                <a:latin typeface="Cambria"/>
                <a:cs typeface="Cambria"/>
              </a:rPr>
              <a:t>What we pay attention to is partly guided by what we already know</a:t>
            </a:r>
          </a:p>
          <a:p>
            <a:r>
              <a:rPr lang="en-US" dirty="0">
                <a:latin typeface="Cambria"/>
                <a:cs typeface="Cambria"/>
              </a:rPr>
              <a:t>Also affected by what else is happening, complexity of task, and ability to focus</a:t>
            </a:r>
          </a:p>
          <a:p>
            <a:pPr marL="36576" indent="0">
              <a:buNone/>
            </a:pPr>
            <a:endParaRPr lang="en-US" dirty="0"/>
          </a:p>
        </p:txBody>
      </p:sp>
      <p:sp>
        <p:nvSpPr>
          <p:cNvPr id="2" name="Title 1"/>
          <p:cNvSpPr>
            <a:spLocks noGrp="1"/>
          </p:cNvSpPr>
          <p:nvPr>
            <p:ph type="title"/>
          </p:nvPr>
        </p:nvSpPr>
        <p:spPr/>
        <p:txBody>
          <a:bodyPr/>
          <a:lstStyle/>
          <a:p>
            <a:r>
              <a:rPr lang="en-US" dirty="0" smtClean="0"/>
              <a:t>Sensory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96318155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latin typeface="Cambria"/>
                <a:cs typeface="Cambria"/>
              </a:rPr>
              <a:t>What you are thinking about at the moment</a:t>
            </a:r>
          </a:p>
          <a:p>
            <a:r>
              <a:rPr lang="en-US" dirty="0">
                <a:latin typeface="Cambria"/>
                <a:cs typeface="Cambria"/>
              </a:rPr>
              <a:t>It is what allows you to remember the beginning of this sentence to make sense of the entire thing</a:t>
            </a:r>
          </a:p>
          <a:p>
            <a:r>
              <a:rPr lang="en-US" dirty="0">
                <a:latin typeface="Cambria"/>
                <a:cs typeface="Cambria"/>
              </a:rPr>
              <a:t>Short-term memory </a:t>
            </a:r>
          </a:p>
          <a:p>
            <a:pPr lvl="1"/>
            <a:r>
              <a:rPr lang="en-US" dirty="0">
                <a:latin typeface="Cambria"/>
                <a:cs typeface="Cambria"/>
              </a:rPr>
              <a:t>Holds 5-9 items</a:t>
            </a:r>
          </a:p>
          <a:p>
            <a:pPr lvl="1"/>
            <a:r>
              <a:rPr lang="en-US" dirty="0">
                <a:latin typeface="Cambria"/>
                <a:cs typeface="Cambria"/>
              </a:rPr>
              <a:t>Duration of 15-20 seconds</a:t>
            </a:r>
          </a:p>
        </p:txBody>
      </p:sp>
      <p:sp>
        <p:nvSpPr>
          <p:cNvPr id="2" name="Title 1"/>
          <p:cNvSpPr>
            <a:spLocks noGrp="1"/>
          </p:cNvSpPr>
          <p:nvPr>
            <p:ph type="title"/>
          </p:nvPr>
        </p:nvSpPr>
        <p:spPr/>
        <p:txBody>
          <a:bodyPr/>
          <a:lstStyle/>
          <a:p>
            <a:r>
              <a:rPr lang="en-US" dirty="0" smtClean="0"/>
              <a:t>Working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15349480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11371"/>
            <a:ext cx="8133538" cy="5434113"/>
          </a:xfrm>
        </p:spPr>
        <p:txBody>
          <a:bodyPr>
            <a:normAutofit/>
          </a:bodyPr>
          <a:lstStyle/>
          <a:p>
            <a:r>
              <a:rPr lang="en-US" dirty="0">
                <a:solidFill>
                  <a:schemeClr val="hlink"/>
                </a:solidFill>
                <a:latin typeface="Cambria"/>
                <a:cs typeface="Cambria"/>
              </a:rPr>
              <a:t>Central Executive</a:t>
            </a:r>
            <a:r>
              <a:rPr lang="en-US" dirty="0">
                <a:latin typeface="Cambria"/>
                <a:cs typeface="Cambria"/>
              </a:rPr>
              <a:t>: supervises attention, makes plans, retrieves and integrates information</a:t>
            </a:r>
          </a:p>
          <a:p>
            <a:r>
              <a:rPr lang="en-US" dirty="0">
                <a:solidFill>
                  <a:schemeClr val="hlink"/>
                </a:solidFill>
                <a:latin typeface="Cambria"/>
                <a:cs typeface="Cambria"/>
              </a:rPr>
              <a:t>Phonological Loop</a:t>
            </a:r>
            <a:r>
              <a:rPr lang="en-US" dirty="0">
                <a:latin typeface="Cambria"/>
                <a:cs typeface="Cambria"/>
              </a:rPr>
              <a:t>: part of working memory that rehearses and holds words and sounds for ST memory</a:t>
            </a:r>
          </a:p>
          <a:p>
            <a:pPr lvl="1"/>
            <a:r>
              <a:rPr lang="en-US" dirty="0">
                <a:latin typeface="Cambria"/>
                <a:cs typeface="Cambria"/>
              </a:rPr>
              <a:t>I.E. 2 X 2= ___</a:t>
            </a:r>
          </a:p>
          <a:p>
            <a:pPr lvl="1"/>
            <a:r>
              <a:rPr lang="en-US" dirty="0">
                <a:latin typeface="Cambria"/>
                <a:cs typeface="Cambria"/>
              </a:rPr>
              <a:t>In our mind we </a:t>
            </a:r>
            <a:r>
              <a:rPr lang="ja-JP" altLang="en-US" dirty="0">
                <a:latin typeface="Cambria"/>
                <a:cs typeface="Cambria"/>
              </a:rPr>
              <a:t>‘</a:t>
            </a:r>
            <a:r>
              <a:rPr lang="en-US" dirty="0">
                <a:latin typeface="Cambria"/>
                <a:cs typeface="Cambria"/>
              </a:rPr>
              <a:t>say</a:t>
            </a:r>
            <a:r>
              <a:rPr lang="ja-JP" altLang="en-US" dirty="0">
                <a:latin typeface="Cambria"/>
                <a:cs typeface="Cambria"/>
              </a:rPr>
              <a:t>’</a:t>
            </a:r>
            <a:r>
              <a:rPr lang="en-US" dirty="0">
                <a:latin typeface="Cambria"/>
                <a:cs typeface="Cambria"/>
              </a:rPr>
              <a:t> </a:t>
            </a:r>
            <a:r>
              <a:rPr lang="en-US" dirty="0" smtClean="0">
                <a:latin typeface="Cambria"/>
                <a:cs typeface="Cambria"/>
              </a:rPr>
              <a:t>four</a:t>
            </a:r>
          </a:p>
          <a:p>
            <a:r>
              <a:rPr lang="en-US" dirty="0" err="1">
                <a:solidFill>
                  <a:schemeClr val="hlink"/>
                </a:solidFill>
                <a:latin typeface="Cambria"/>
                <a:cs typeface="Cambria"/>
              </a:rPr>
              <a:t>Visuospatial</a:t>
            </a:r>
            <a:r>
              <a:rPr lang="en-US" dirty="0">
                <a:solidFill>
                  <a:schemeClr val="hlink"/>
                </a:solidFill>
                <a:latin typeface="Cambria"/>
                <a:cs typeface="Cambria"/>
              </a:rPr>
              <a:t> Scratchpad</a:t>
            </a:r>
            <a:r>
              <a:rPr lang="en-US" dirty="0">
                <a:latin typeface="Cambria"/>
                <a:cs typeface="Cambria"/>
              </a:rPr>
              <a:t>: the part of working memory used to hold visual and spatial </a:t>
            </a:r>
            <a:r>
              <a:rPr lang="en-US" dirty="0" smtClean="0">
                <a:latin typeface="Cambria"/>
                <a:cs typeface="Cambria"/>
              </a:rPr>
              <a:t>information</a:t>
            </a:r>
          </a:p>
          <a:p>
            <a:r>
              <a:rPr lang="en-US" dirty="0" smtClean="0">
                <a:solidFill>
                  <a:srgbClr val="0DAEB0"/>
                </a:solidFill>
                <a:latin typeface="Cambria"/>
                <a:cs typeface="Cambria"/>
              </a:rPr>
              <a:t>Episodic Buffer</a:t>
            </a:r>
            <a:r>
              <a:rPr lang="en-US" dirty="0" smtClean="0">
                <a:latin typeface="Cambria"/>
                <a:cs typeface="Cambria"/>
              </a:rPr>
              <a:t>: process that integrates the </a:t>
            </a:r>
            <a:r>
              <a:rPr lang="en-US" dirty="0" smtClean="0">
                <a:latin typeface="Cambria"/>
                <a:cs typeface="Cambria"/>
              </a:rPr>
              <a:t>3</a:t>
            </a:r>
          </a:p>
          <a:p>
            <a:endParaRPr lang="en-US" dirty="0">
              <a:latin typeface="Cambria"/>
              <a:cs typeface="Cambria"/>
            </a:endParaRPr>
          </a:p>
          <a:p>
            <a:r>
              <a:rPr lang="en-US" dirty="0" smtClean="0">
                <a:latin typeface="Cambria"/>
                <a:cs typeface="Cambria"/>
              </a:rPr>
              <a:t>Figure 8.4 (p. 290)</a:t>
            </a:r>
            <a:endParaRPr lang="en-US" dirty="0">
              <a:latin typeface="Cambria"/>
              <a:cs typeface="Cambria"/>
            </a:endParaRPr>
          </a:p>
          <a:p>
            <a:pPr lvl="1"/>
            <a:endParaRPr lang="en-US" dirty="0">
              <a:latin typeface="Arial" charset="0"/>
            </a:endParaRPr>
          </a:p>
          <a:p>
            <a:endParaRPr lang="en-US" dirty="0"/>
          </a:p>
        </p:txBody>
      </p:sp>
      <p:sp>
        <p:nvSpPr>
          <p:cNvPr id="2" name="Title 1"/>
          <p:cNvSpPr>
            <a:spLocks noGrp="1"/>
          </p:cNvSpPr>
          <p:nvPr>
            <p:ph type="title"/>
          </p:nvPr>
        </p:nvSpPr>
        <p:spPr/>
        <p:txBody>
          <a:bodyPr/>
          <a:lstStyle/>
          <a:p>
            <a:r>
              <a:rPr lang="en-US" dirty="0" smtClean="0"/>
              <a:t>Working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77802944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68611"/>
            <a:ext cx="8376320" cy="5154004"/>
          </a:xfrm>
        </p:spPr>
        <p:txBody>
          <a:bodyPr>
            <a:normAutofit/>
          </a:bodyPr>
          <a:lstStyle/>
          <a:p>
            <a:r>
              <a:rPr lang="en-US" dirty="0" smtClean="0"/>
              <a:t>Cognitive load</a:t>
            </a:r>
          </a:p>
          <a:p>
            <a:pPr lvl="1"/>
            <a:r>
              <a:rPr lang="en-US" dirty="0" smtClean="0"/>
              <a:t>= the volume of resources necessary to complete a task</a:t>
            </a:r>
          </a:p>
          <a:p>
            <a:pPr lvl="1"/>
            <a:r>
              <a:rPr lang="en-US" dirty="0" smtClean="0">
                <a:solidFill>
                  <a:srgbClr val="0DAEB0"/>
                </a:solidFill>
              </a:rPr>
              <a:t>Intrinsic cognitive load</a:t>
            </a:r>
            <a:r>
              <a:rPr lang="en-US" dirty="0" smtClean="0"/>
              <a:t>: resources required by the task itself, regardless of other stimuli</a:t>
            </a:r>
          </a:p>
          <a:p>
            <a:pPr lvl="2"/>
            <a:r>
              <a:rPr lang="en-US" dirty="0" smtClean="0"/>
              <a:t>unavoidable</a:t>
            </a:r>
            <a:endParaRPr lang="en-US" dirty="0"/>
          </a:p>
          <a:p>
            <a:pPr lvl="2"/>
            <a:r>
              <a:rPr lang="en-US" dirty="0" smtClean="0"/>
              <a:t>caused by the complexity of the task</a:t>
            </a:r>
          </a:p>
          <a:p>
            <a:pPr lvl="2"/>
            <a:r>
              <a:rPr lang="en-US" dirty="0" smtClean="0"/>
              <a:t>needed to recognize and organize a complicated task</a:t>
            </a:r>
          </a:p>
          <a:p>
            <a:pPr lvl="2"/>
            <a:r>
              <a:rPr lang="en-US" dirty="0" smtClean="0"/>
              <a:t>e.g.,  solving quadratic equations</a:t>
            </a:r>
          </a:p>
          <a:p>
            <a:pPr lvl="2"/>
            <a:r>
              <a:rPr lang="en-US" dirty="0" smtClean="0"/>
              <a:t>focuses attention, begins to organize learning, rote learning possible</a:t>
            </a:r>
          </a:p>
        </p:txBody>
      </p:sp>
      <p:sp>
        <p:nvSpPr>
          <p:cNvPr id="2" name="Title 1"/>
          <p:cNvSpPr>
            <a:spLocks noGrp="1"/>
          </p:cNvSpPr>
          <p:nvPr>
            <p:ph type="title"/>
          </p:nvPr>
        </p:nvSpPr>
        <p:spPr/>
        <p:txBody>
          <a:bodyPr>
            <a:normAutofit fontScale="90000"/>
          </a:bodyPr>
          <a:lstStyle/>
          <a:p>
            <a:r>
              <a:rPr lang="en-US" dirty="0"/>
              <a:t>Retaining Information in Working Memory</a:t>
            </a:r>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664652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600200"/>
            <a:ext cx="8245591" cy="4973023"/>
          </a:xfrm>
        </p:spPr>
        <p:txBody>
          <a:bodyPr>
            <a:normAutofit/>
          </a:bodyPr>
          <a:lstStyle/>
          <a:p>
            <a:r>
              <a:rPr lang="en-US" dirty="0" smtClean="0"/>
              <a:t>Cognitive load</a:t>
            </a:r>
          </a:p>
          <a:p>
            <a:pPr lvl="1"/>
            <a:r>
              <a:rPr lang="en-US" dirty="0" smtClean="0">
                <a:solidFill>
                  <a:srgbClr val="0DAEB0"/>
                </a:solidFill>
              </a:rPr>
              <a:t>Extraneous </a:t>
            </a:r>
            <a:r>
              <a:rPr lang="en-US" dirty="0">
                <a:solidFill>
                  <a:srgbClr val="0DAEB0"/>
                </a:solidFill>
              </a:rPr>
              <a:t>cognitive load</a:t>
            </a:r>
            <a:r>
              <a:rPr lang="en-US" dirty="0"/>
              <a:t>: the resources required to process stimuli irrelevant to the task</a:t>
            </a:r>
          </a:p>
          <a:p>
            <a:pPr lvl="2"/>
            <a:r>
              <a:rPr lang="en-US" dirty="0" smtClean="0"/>
              <a:t>avoidable, manageable</a:t>
            </a:r>
          </a:p>
          <a:p>
            <a:pPr lvl="2"/>
            <a:r>
              <a:rPr lang="en-US" dirty="0" smtClean="0"/>
              <a:t>caused by poor learning strategies, divided attention, distractibility, poor instruction, inadequate background knowledge</a:t>
            </a:r>
          </a:p>
          <a:p>
            <a:pPr lvl="2"/>
            <a:r>
              <a:rPr lang="en-US" dirty="0" smtClean="0"/>
              <a:t>e.g., students look at text and a graph, but don’t know how to read the graph or integrate visual/verbal info</a:t>
            </a:r>
          </a:p>
          <a:p>
            <a:pPr lvl="2"/>
            <a:r>
              <a:rPr lang="en-US" dirty="0" smtClean="0"/>
              <a:t>inappropriate processing, no learning, possible discouragement</a:t>
            </a:r>
          </a:p>
          <a:p>
            <a:pPr lvl="2"/>
            <a:endParaRPr lang="en-US" dirty="0"/>
          </a:p>
          <a:p>
            <a:endParaRPr lang="en-US" dirty="0"/>
          </a:p>
        </p:txBody>
      </p:sp>
      <p:sp>
        <p:nvSpPr>
          <p:cNvPr id="2" name="Title 1"/>
          <p:cNvSpPr>
            <a:spLocks noGrp="1"/>
          </p:cNvSpPr>
          <p:nvPr>
            <p:ph type="title"/>
          </p:nvPr>
        </p:nvSpPr>
        <p:spPr/>
        <p:txBody>
          <a:bodyPr>
            <a:normAutofit fontScale="90000"/>
          </a:bodyPr>
          <a:lstStyle/>
          <a:p>
            <a:r>
              <a:rPr lang="en-US" dirty="0"/>
              <a:t>Retaining Information in Working Memory</a:t>
            </a:r>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9321560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7162799" y="2452255"/>
            <a:ext cx="1600201" cy="2085942"/>
          </a:xfrm>
        </p:spPr>
        <p:txBody>
          <a:bodyPr>
            <a:noAutofit/>
          </a:bodyPr>
          <a:lstStyle/>
          <a:p>
            <a:r>
              <a:rPr lang="en-US" sz="1400" i="1" dirty="0" smtClean="0"/>
              <a:t>Clarity on grades</a:t>
            </a:r>
          </a:p>
          <a:p>
            <a:endParaRPr lang="en-US" sz="1400" i="1" dirty="0" smtClean="0"/>
          </a:p>
          <a:p>
            <a:r>
              <a:rPr lang="en-US" sz="1400" i="1" dirty="0" smtClean="0"/>
              <a:t>Feedback on performance</a:t>
            </a:r>
          </a:p>
          <a:p>
            <a:endParaRPr lang="en-US" sz="1400" i="1" dirty="0" smtClean="0"/>
          </a:p>
          <a:p>
            <a:r>
              <a:rPr lang="en-US" sz="1400" i="1" dirty="0" smtClean="0"/>
              <a:t>Recognized for evaluation</a:t>
            </a:r>
          </a:p>
          <a:p>
            <a:endParaRPr lang="en-US" sz="1400" i="1" dirty="0"/>
          </a:p>
          <a:p>
            <a:r>
              <a:rPr lang="en-US" sz="1400" i="1" dirty="0" smtClean="0"/>
              <a:t>Schedule or you may be unhappy at EOY</a:t>
            </a:r>
          </a:p>
          <a:p>
            <a:endParaRPr lang="en-US" sz="1400" i="1" dirty="0"/>
          </a:p>
          <a:p>
            <a:r>
              <a:rPr lang="en-US" sz="1400" i="1" dirty="0" smtClean="0"/>
              <a:t>Continue to work hard</a:t>
            </a:r>
            <a:endParaRPr lang="en-US" sz="1400" i="1" dirty="0"/>
          </a:p>
        </p:txBody>
      </p:sp>
      <p:sp>
        <p:nvSpPr>
          <p:cNvPr id="3" name="Footer Placeholder 2"/>
          <p:cNvSpPr>
            <a:spLocks noGrp="1"/>
          </p:cNvSpPr>
          <p:nvPr>
            <p:ph type="ftr" sz="quarter" idx="12"/>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Individual meetings</a:t>
            </a:r>
            <a:endParaRPr lang="en-US" dirty="0"/>
          </a:p>
        </p:txBody>
      </p:sp>
    </p:spTree>
    <p:extLst>
      <p:ext uri="{BB962C8B-B14F-4D97-AF65-F5344CB8AC3E}">
        <p14:creationId xmlns:p14="http://schemas.microsoft.com/office/powerpoint/2010/main" val="122532864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338968" cy="5029044"/>
          </a:xfrm>
        </p:spPr>
        <p:txBody>
          <a:bodyPr>
            <a:normAutofit/>
          </a:bodyPr>
          <a:lstStyle/>
          <a:p>
            <a:r>
              <a:rPr lang="en-US" dirty="0" smtClean="0">
                <a:solidFill>
                  <a:srgbClr val="FFFFFF"/>
                </a:solidFill>
              </a:rPr>
              <a:t>Cognitive load</a:t>
            </a:r>
          </a:p>
          <a:p>
            <a:pPr lvl="1"/>
            <a:r>
              <a:rPr lang="en-US" dirty="0" smtClean="0">
                <a:solidFill>
                  <a:srgbClr val="0DAEB0"/>
                </a:solidFill>
              </a:rPr>
              <a:t>Germane </a:t>
            </a:r>
            <a:r>
              <a:rPr lang="en-US" dirty="0">
                <a:solidFill>
                  <a:srgbClr val="0DAEB0"/>
                </a:solidFill>
              </a:rPr>
              <a:t>cognitive load</a:t>
            </a:r>
            <a:r>
              <a:rPr lang="en-US" dirty="0"/>
              <a:t>: deep processing of information related to the task</a:t>
            </a:r>
          </a:p>
          <a:p>
            <a:pPr lvl="2"/>
            <a:r>
              <a:rPr lang="en-US" dirty="0"/>
              <a:t>desirable</a:t>
            </a:r>
          </a:p>
          <a:p>
            <a:pPr lvl="2"/>
            <a:r>
              <a:rPr lang="en-US" dirty="0"/>
              <a:t>application of prior knowledge to a new </a:t>
            </a:r>
            <a:r>
              <a:rPr lang="en-US" dirty="0" smtClean="0"/>
              <a:t>task</a:t>
            </a:r>
          </a:p>
          <a:p>
            <a:pPr lvl="2"/>
            <a:r>
              <a:rPr lang="en-US" dirty="0" smtClean="0"/>
              <a:t>learner motivation to understand, make strong effort, try new strategies when first attempts fall short</a:t>
            </a:r>
          </a:p>
          <a:p>
            <a:pPr lvl="2"/>
            <a:r>
              <a:rPr lang="en-US" dirty="0" smtClean="0"/>
              <a:t>e.g., learner diagrams relationships in a problem, connects to key ideas in the text</a:t>
            </a:r>
          </a:p>
          <a:p>
            <a:pPr lvl="2"/>
            <a:r>
              <a:rPr lang="en-US" dirty="0" smtClean="0"/>
              <a:t>appropriate organizing, elaborating, and visualizing lead to deep learning </a:t>
            </a:r>
            <a:endParaRPr lang="en-US" dirty="0"/>
          </a:p>
          <a:p>
            <a:endParaRPr lang="en-US" dirty="0"/>
          </a:p>
        </p:txBody>
      </p:sp>
      <p:sp>
        <p:nvSpPr>
          <p:cNvPr id="2" name="Title 1"/>
          <p:cNvSpPr>
            <a:spLocks noGrp="1"/>
          </p:cNvSpPr>
          <p:nvPr>
            <p:ph type="title"/>
          </p:nvPr>
        </p:nvSpPr>
        <p:spPr/>
        <p:txBody>
          <a:bodyPr>
            <a:normAutofit fontScale="90000"/>
          </a:bodyPr>
          <a:lstStyle/>
          <a:p>
            <a:r>
              <a:rPr lang="en-US" dirty="0"/>
              <a:t>Retaining Information in Working Memory</a:t>
            </a:r>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54412761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700" dirty="0">
                <a:solidFill>
                  <a:schemeClr val="hlink"/>
                </a:solidFill>
                <a:latin typeface="Cambria"/>
                <a:cs typeface="Cambria"/>
              </a:rPr>
              <a:t>Maintenance rehearsal</a:t>
            </a:r>
            <a:r>
              <a:rPr lang="en-US" sz="2700" dirty="0">
                <a:latin typeface="Cambria"/>
                <a:cs typeface="Cambria"/>
              </a:rPr>
              <a:t>: repeating the information in your mind</a:t>
            </a:r>
          </a:p>
          <a:p>
            <a:pPr lvl="1"/>
            <a:r>
              <a:rPr lang="en-US" sz="2200" dirty="0">
                <a:latin typeface="Cambria"/>
                <a:cs typeface="Cambria"/>
              </a:rPr>
              <a:t>Saying a phone number over and over while you walk across the room to the phone</a:t>
            </a:r>
          </a:p>
          <a:p>
            <a:r>
              <a:rPr lang="en-US" sz="2700" dirty="0">
                <a:solidFill>
                  <a:schemeClr val="hlink"/>
                </a:solidFill>
                <a:latin typeface="Cambria"/>
                <a:cs typeface="Cambria"/>
              </a:rPr>
              <a:t>Elaborative rehearsal</a:t>
            </a:r>
            <a:r>
              <a:rPr lang="en-US" sz="2700" dirty="0">
                <a:latin typeface="Cambria"/>
                <a:cs typeface="Cambria"/>
              </a:rPr>
              <a:t>: connecting new information with previously learned information</a:t>
            </a:r>
          </a:p>
          <a:p>
            <a:r>
              <a:rPr lang="en-US" sz="2700" dirty="0">
                <a:solidFill>
                  <a:schemeClr val="hlink"/>
                </a:solidFill>
                <a:latin typeface="Cambria"/>
                <a:cs typeface="Cambria"/>
              </a:rPr>
              <a:t>Chunking</a:t>
            </a:r>
            <a:r>
              <a:rPr lang="en-US" sz="2700" dirty="0">
                <a:latin typeface="Cambria"/>
                <a:cs typeface="Cambria"/>
              </a:rPr>
              <a:t>: grouping individual bits of information into larger bits</a:t>
            </a:r>
          </a:p>
        </p:txBody>
      </p:sp>
      <p:sp>
        <p:nvSpPr>
          <p:cNvPr id="2" name="Title 1"/>
          <p:cNvSpPr>
            <a:spLocks noGrp="1"/>
          </p:cNvSpPr>
          <p:nvPr>
            <p:ph type="title"/>
          </p:nvPr>
        </p:nvSpPr>
        <p:spPr/>
        <p:txBody>
          <a:bodyPr>
            <a:normAutofit fontScale="90000"/>
          </a:bodyPr>
          <a:lstStyle/>
          <a:p>
            <a:r>
              <a:rPr lang="en-US" dirty="0" smtClean="0"/>
              <a:t>Retaining Information in Working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49275920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Remember these letters in order:</a:t>
            </a:r>
          </a:p>
          <a:p>
            <a:endParaRPr lang="en-US" dirty="0"/>
          </a:p>
          <a:p>
            <a:pPr marL="36576" indent="0" algn="ctr">
              <a:buNone/>
            </a:pPr>
            <a:r>
              <a:rPr lang="en-US" sz="5000" dirty="0" smtClean="0"/>
              <a:t>HBOUSACIALOLATM</a:t>
            </a:r>
            <a:endParaRPr lang="en-US" sz="5000" dirty="0"/>
          </a:p>
        </p:txBody>
      </p:sp>
      <p:sp>
        <p:nvSpPr>
          <p:cNvPr id="2" name="Title 1"/>
          <p:cNvSpPr>
            <a:spLocks noGrp="1"/>
          </p:cNvSpPr>
          <p:nvPr>
            <p:ph type="title"/>
          </p:nvPr>
        </p:nvSpPr>
        <p:spPr/>
        <p:txBody>
          <a:bodyPr/>
          <a:lstStyle/>
          <a:p>
            <a:r>
              <a:rPr lang="en-US" dirty="0" smtClean="0"/>
              <a:t>Remember this Slide?</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78811563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189564" cy="4525963"/>
          </a:xfrm>
        </p:spPr>
        <p:txBody>
          <a:bodyPr/>
          <a:lstStyle/>
          <a:p>
            <a:r>
              <a:rPr lang="en-US" dirty="0" smtClean="0"/>
              <a:t>Now with chunking…</a:t>
            </a:r>
          </a:p>
          <a:p>
            <a:endParaRPr lang="en-US" dirty="0"/>
          </a:p>
          <a:p>
            <a:pPr marL="36576" indent="0" algn="ctr">
              <a:buNone/>
            </a:pPr>
            <a:r>
              <a:rPr lang="en-US" sz="4500" dirty="0" smtClean="0"/>
              <a:t>HBO	USA	CIA	     LOL     ATM</a:t>
            </a:r>
            <a:endParaRPr lang="en-US" sz="4500" dirty="0"/>
          </a:p>
        </p:txBody>
      </p:sp>
      <p:sp>
        <p:nvSpPr>
          <p:cNvPr id="2" name="Title 1"/>
          <p:cNvSpPr>
            <a:spLocks noGrp="1"/>
          </p:cNvSpPr>
          <p:nvPr>
            <p:ph type="title"/>
          </p:nvPr>
        </p:nvSpPr>
        <p:spPr/>
        <p:txBody>
          <a:bodyPr/>
          <a:lstStyle/>
          <a:p>
            <a:r>
              <a:rPr lang="en-US" dirty="0" smtClean="0"/>
              <a:t>Now do you remember this slide?</a:t>
            </a:r>
            <a:endParaRPr lang="en-US" dirty="0"/>
          </a:p>
        </p:txBody>
      </p:sp>
      <p:sp>
        <p:nvSpPr>
          <p:cNvPr id="4" name="Footer Placeholder 3"/>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255920490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lnSpcReduction="10000"/>
          </a:bodyPr>
          <a:lstStyle/>
          <a:p>
            <a:r>
              <a:rPr lang="en-US" dirty="0" err="1" smtClean="0"/>
              <a:t>Nemo</a:t>
            </a:r>
            <a:r>
              <a:rPr lang="en-US" dirty="0" smtClean="0"/>
              <a:t>:</a:t>
            </a:r>
          </a:p>
          <a:p>
            <a:r>
              <a:rPr lang="en-US" dirty="0">
                <a:hlinkClick r:id="rId2"/>
              </a:rPr>
              <a:t>http://clipsforclass.com/memory#storage</a:t>
            </a:r>
            <a:endParaRPr lang="en-US" dirty="0"/>
          </a:p>
        </p:txBody>
      </p:sp>
      <p:sp>
        <p:nvSpPr>
          <p:cNvPr id="3" name="Footer Placeholder 2"/>
          <p:cNvSpPr>
            <a:spLocks noGrp="1"/>
          </p:cNvSpPr>
          <p:nvPr>
            <p:ph type="ftr" sz="quarter" idx="12"/>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Forgetting &amp; </a:t>
            </a:r>
            <a:br>
              <a:rPr lang="en-US" dirty="0" smtClean="0"/>
            </a:br>
            <a:r>
              <a:rPr lang="en-US" dirty="0" smtClean="0"/>
              <a:t>Short-term memory</a:t>
            </a:r>
            <a:endParaRPr lang="en-US" dirty="0"/>
          </a:p>
        </p:txBody>
      </p:sp>
    </p:spTree>
    <p:extLst>
      <p:ext uri="{BB962C8B-B14F-4D97-AF65-F5344CB8AC3E}">
        <p14:creationId xmlns:p14="http://schemas.microsoft.com/office/powerpoint/2010/main" val="316026890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rgbClr val="0DAEB0"/>
                </a:solidFill>
              </a:rPr>
              <a:t>interference</a:t>
            </a:r>
            <a:r>
              <a:rPr lang="en-US" dirty="0" smtClean="0"/>
              <a:t>: processing new information interferes or gets confused with old information</a:t>
            </a:r>
          </a:p>
          <a:p>
            <a:endParaRPr lang="en-US" dirty="0"/>
          </a:p>
          <a:p>
            <a:r>
              <a:rPr lang="en-US" dirty="0" smtClean="0">
                <a:solidFill>
                  <a:srgbClr val="0DAEB0"/>
                </a:solidFill>
              </a:rPr>
              <a:t>decay</a:t>
            </a:r>
            <a:r>
              <a:rPr lang="en-US" dirty="0" smtClean="0"/>
              <a:t>: the weakening and fading of memories over time</a:t>
            </a:r>
          </a:p>
        </p:txBody>
      </p:sp>
      <p:sp>
        <p:nvSpPr>
          <p:cNvPr id="2" name="Title 1"/>
          <p:cNvSpPr>
            <a:spLocks noGrp="1"/>
          </p:cNvSpPr>
          <p:nvPr>
            <p:ph type="title"/>
          </p:nvPr>
        </p:nvSpPr>
        <p:spPr/>
        <p:txBody>
          <a:bodyPr/>
          <a:lstStyle/>
          <a:p>
            <a:r>
              <a:rPr lang="en-US" dirty="0" smtClean="0"/>
              <a:t>Forgetting</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42659969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718002"/>
            <a:ext cx="8507048" cy="5378092"/>
          </a:xfrm>
        </p:spPr>
        <p:txBody>
          <a:bodyPr>
            <a:normAutofit/>
          </a:bodyPr>
          <a:lstStyle/>
          <a:p>
            <a:r>
              <a:rPr lang="en-US" dirty="0" smtClean="0"/>
              <a:t>Developmental differences</a:t>
            </a:r>
          </a:p>
          <a:p>
            <a:pPr lvl="1"/>
            <a:r>
              <a:rPr lang="en-US" dirty="0" smtClean="0"/>
              <a:t>3 aspects of memory:</a:t>
            </a:r>
          </a:p>
          <a:p>
            <a:pPr lvl="2"/>
            <a:r>
              <a:rPr lang="en-US" dirty="0" smtClean="0"/>
              <a:t>memory span</a:t>
            </a:r>
          </a:p>
          <a:p>
            <a:pPr lvl="2"/>
            <a:r>
              <a:rPr lang="en-US" dirty="0" smtClean="0"/>
              <a:t>memory processing efficiency</a:t>
            </a:r>
          </a:p>
          <a:p>
            <a:pPr lvl="2"/>
            <a:r>
              <a:rPr lang="en-US" dirty="0" smtClean="0"/>
              <a:t>speed of processing</a:t>
            </a:r>
          </a:p>
          <a:p>
            <a:pPr lvl="1"/>
            <a:r>
              <a:rPr lang="en-US" dirty="0" smtClean="0"/>
              <a:t>3 aspects are interrelated: strengthening one, increases another</a:t>
            </a:r>
          </a:p>
          <a:p>
            <a:pPr lvl="1"/>
            <a:r>
              <a:rPr lang="en-US" dirty="0" smtClean="0"/>
              <a:t>As children get older, can process more info faster</a:t>
            </a:r>
          </a:p>
          <a:p>
            <a:pPr lvl="1"/>
            <a:r>
              <a:rPr lang="en-US" dirty="0" smtClean="0"/>
              <a:t>For young children, using strategies takes up a large % of working memory</a:t>
            </a:r>
          </a:p>
          <a:p>
            <a:pPr lvl="2"/>
            <a:r>
              <a:rPr lang="en-US" dirty="0" smtClean="0"/>
              <a:t>Once it is mastered, becomes more automatic</a:t>
            </a:r>
          </a:p>
          <a:p>
            <a:pPr lvl="2"/>
            <a:r>
              <a:rPr lang="en-US" dirty="0" smtClean="0"/>
              <a:t>More working memory as child develops (through adolescence), thanks to changes in the brain, faster processing, development of strategies, added knowledge</a:t>
            </a:r>
            <a:endParaRPr lang="en-US" dirty="0"/>
          </a:p>
        </p:txBody>
      </p:sp>
      <p:sp>
        <p:nvSpPr>
          <p:cNvPr id="2" name="Title 1"/>
          <p:cNvSpPr>
            <a:spLocks noGrp="1"/>
          </p:cNvSpPr>
          <p:nvPr>
            <p:ph type="title"/>
          </p:nvPr>
        </p:nvSpPr>
        <p:spPr/>
        <p:txBody>
          <a:bodyPr/>
          <a:lstStyle/>
          <a:p>
            <a:r>
              <a:rPr lang="en-US" dirty="0" smtClean="0"/>
              <a:t>Individual Differences</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16177766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448056" lvl="1" indent="0">
              <a:buNone/>
            </a:pPr>
            <a:endParaRPr lang="en-US" dirty="0"/>
          </a:p>
          <a:p>
            <a:pPr marL="448056" lvl="1" indent="0">
              <a:buNone/>
            </a:pPr>
            <a:r>
              <a:rPr lang="en-US" sz="3200" dirty="0" smtClean="0"/>
              <a:t>For many years my family and friends have been working on the farm. SPOT. Because my room was stuffy, Bob went outside for some fresh air. TRAIL. We were fifty miles out to sea before we lost sight of the land. BAND. </a:t>
            </a:r>
            <a:endParaRPr lang="en-US" sz="3200" dirty="0"/>
          </a:p>
        </p:txBody>
      </p:sp>
      <p:sp>
        <p:nvSpPr>
          <p:cNvPr id="2" name="Title 1"/>
          <p:cNvSpPr>
            <a:spLocks noGrp="1"/>
          </p:cNvSpPr>
          <p:nvPr>
            <p:ph type="title"/>
          </p:nvPr>
        </p:nvSpPr>
        <p:spPr/>
        <p:txBody>
          <a:bodyPr/>
          <a:lstStyle/>
          <a:p>
            <a:r>
              <a:rPr lang="en-US" dirty="0" smtClean="0"/>
              <a:t>Activity: Individual Differences</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217094056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550926" indent="-514350">
              <a:buFont typeface="+mj-lt"/>
              <a:buAutoNum type="arabicPeriod"/>
            </a:pPr>
            <a:r>
              <a:rPr lang="en-US" dirty="0" smtClean="0"/>
              <a:t>Name the words that were in all caps.</a:t>
            </a:r>
          </a:p>
          <a:p>
            <a:pPr marL="36576" indent="0">
              <a:buNone/>
            </a:pPr>
            <a:endParaRPr lang="en-US" dirty="0" smtClean="0"/>
          </a:p>
          <a:p>
            <a:pPr marL="550926" indent="-514350">
              <a:buFont typeface="+mj-lt"/>
              <a:buAutoNum type="arabicPeriod"/>
            </a:pPr>
            <a:r>
              <a:rPr lang="en-US" dirty="0" smtClean="0"/>
              <a:t>Who was in the stuffy room?</a:t>
            </a:r>
          </a:p>
          <a:p>
            <a:pPr marL="550926" indent="-514350">
              <a:buFont typeface="+mj-lt"/>
              <a:buAutoNum type="arabicPeriod"/>
            </a:pPr>
            <a:endParaRPr lang="en-US" dirty="0"/>
          </a:p>
          <a:p>
            <a:pPr marL="550926" indent="-514350">
              <a:buFont typeface="+mj-lt"/>
              <a:buAutoNum type="arabicPeriod"/>
            </a:pPr>
            <a:r>
              <a:rPr lang="en-US" dirty="0" smtClean="0"/>
              <a:t>Who worked on the farm?</a:t>
            </a:r>
            <a:endParaRPr lang="en-US" dirty="0"/>
          </a:p>
        </p:txBody>
      </p:sp>
      <p:sp>
        <p:nvSpPr>
          <p:cNvPr id="2" name="Title 1"/>
          <p:cNvSpPr>
            <a:spLocks noGrp="1"/>
          </p:cNvSpPr>
          <p:nvPr>
            <p:ph type="title"/>
          </p:nvPr>
        </p:nvSpPr>
        <p:spPr/>
        <p:txBody>
          <a:bodyPr/>
          <a:lstStyle/>
          <a:p>
            <a:r>
              <a:rPr lang="en-US" dirty="0" smtClean="0"/>
              <a:t>Activity: Individual Differences</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0842539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600200"/>
            <a:ext cx="8152213" cy="4842305"/>
          </a:xfrm>
        </p:spPr>
        <p:txBody>
          <a:bodyPr>
            <a:normAutofit/>
          </a:bodyPr>
          <a:lstStyle/>
          <a:p>
            <a:r>
              <a:rPr lang="en-US" dirty="0" smtClean="0"/>
              <a:t>Individual Differences</a:t>
            </a:r>
          </a:p>
          <a:p>
            <a:pPr lvl="1"/>
            <a:r>
              <a:rPr lang="en-US" dirty="0" smtClean="0"/>
              <a:t>Activity required you to process the meaning of the sentences AND store the words</a:t>
            </a:r>
          </a:p>
          <a:p>
            <a:pPr lvl="1"/>
            <a:r>
              <a:rPr lang="en-US" dirty="0" smtClean="0"/>
              <a:t>Correlation between memory tests and SAT verbal scores</a:t>
            </a:r>
          </a:p>
          <a:p>
            <a:pPr lvl="1"/>
            <a:r>
              <a:rPr lang="en-US" dirty="0" smtClean="0">
                <a:solidFill>
                  <a:srgbClr val="0DAEB0"/>
                </a:solidFill>
              </a:rPr>
              <a:t>Working memory related to academic achievement, math computation, solving complex word problems</a:t>
            </a:r>
          </a:p>
          <a:p>
            <a:pPr lvl="1"/>
            <a:r>
              <a:rPr lang="en-US" dirty="0" smtClean="0"/>
              <a:t>Working memory and attention in preschool years predict </a:t>
            </a:r>
            <a:r>
              <a:rPr lang="en-US" dirty="0" smtClean="0">
                <a:solidFill>
                  <a:srgbClr val="0DAEB0"/>
                </a:solidFill>
              </a:rPr>
              <a:t>emergent literacy and math skills</a:t>
            </a:r>
          </a:p>
          <a:p>
            <a:pPr lvl="1"/>
            <a:r>
              <a:rPr lang="en-US" dirty="0" smtClean="0"/>
              <a:t>Working memory span related to scores on IQ tests</a:t>
            </a:r>
            <a:endParaRPr lang="en-US" dirty="0"/>
          </a:p>
        </p:txBody>
      </p:sp>
      <p:sp>
        <p:nvSpPr>
          <p:cNvPr id="2" name="Title 1"/>
          <p:cNvSpPr>
            <a:spLocks noGrp="1"/>
          </p:cNvSpPr>
          <p:nvPr>
            <p:ph type="title"/>
          </p:nvPr>
        </p:nvSpPr>
        <p:spPr/>
        <p:txBody>
          <a:bodyPr/>
          <a:lstStyle/>
          <a:p>
            <a:r>
              <a:rPr lang="en-US" dirty="0" smtClean="0"/>
              <a:t>Individual Differences</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4644298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Differentiate between behavioral and cognitive views of learning.</a:t>
            </a:r>
          </a:p>
          <a:p>
            <a:r>
              <a:rPr lang="en-US" sz="3200" dirty="0" smtClean="0"/>
              <a:t>Explain early information processing models of memory and recent cognitive science models, including working memory and cognitive load theory.</a:t>
            </a:r>
          </a:p>
          <a:p>
            <a:r>
              <a:rPr lang="en-US" sz="3200" dirty="0" smtClean="0"/>
              <a:t>Discuss the role of different kinds of knowledge in learning and remembering.</a:t>
            </a:r>
          </a:p>
        </p:txBody>
      </p:sp>
      <p:sp>
        <p:nvSpPr>
          <p:cNvPr id="4" name="Title 3"/>
          <p:cNvSpPr>
            <a:spLocks noGrp="1"/>
          </p:cNvSpPr>
          <p:nvPr>
            <p:ph type="title"/>
          </p:nvPr>
        </p:nvSpPr>
        <p:spPr/>
        <p:txBody>
          <a:bodyPr/>
          <a:lstStyle/>
          <a:p>
            <a:r>
              <a:rPr lang="en-US" dirty="0" smtClean="0"/>
              <a:t>Learning Objectives</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809262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rgbClr val="0DAEB0"/>
                </a:solidFill>
                <a:latin typeface="Cambria"/>
                <a:cs typeface="Cambria"/>
              </a:rPr>
              <a:t>Permanent store of knowledge</a:t>
            </a:r>
          </a:p>
          <a:p>
            <a:r>
              <a:rPr lang="en-US" dirty="0" smtClean="0">
                <a:latin typeface="Cambria"/>
                <a:cs typeface="Cambria"/>
              </a:rPr>
              <a:t>Holds </a:t>
            </a:r>
            <a:r>
              <a:rPr lang="en-US" dirty="0">
                <a:latin typeface="Cambria"/>
                <a:cs typeface="Cambria"/>
              </a:rPr>
              <a:t>the information that is well learned</a:t>
            </a:r>
          </a:p>
          <a:p>
            <a:r>
              <a:rPr lang="en-US" dirty="0">
                <a:latin typeface="Cambria"/>
                <a:cs typeface="Cambria"/>
              </a:rPr>
              <a:t>Capacity appears to be unlimited</a:t>
            </a:r>
          </a:p>
          <a:p>
            <a:r>
              <a:rPr lang="en-US" dirty="0" smtClean="0">
                <a:latin typeface="Cambria"/>
                <a:cs typeface="Cambria"/>
              </a:rPr>
              <a:t>Access </a:t>
            </a:r>
            <a:r>
              <a:rPr lang="en-US" dirty="0">
                <a:latin typeface="Cambria"/>
                <a:cs typeface="Cambria"/>
              </a:rPr>
              <a:t>to information stored in LTM requires time and energy</a:t>
            </a:r>
          </a:p>
          <a:p>
            <a:endParaRPr lang="en-US" dirty="0"/>
          </a:p>
        </p:txBody>
      </p:sp>
      <p:sp>
        <p:nvSpPr>
          <p:cNvPr id="2" name="Title 1"/>
          <p:cNvSpPr>
            <a:spLocks noGrp="1"/>
          </p:cNvSpPr>
          <p:nvPr>
            <p:ph type="title"/>
          </p:nvPr>
        </p:nvSpPr>
        <p:spPr/>
        <p:txBody>
          <a:bodyPr/>
          <a:lstStyle/>
          <a:p>
            <a:r>
              <a:rPr lang="en-US" dirty="0" smtClean="0"/>
              <a:t>Long Term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284457201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nSpc>
                <a:spcPct val="90000"/>
              </a:lnSpc>
            </a:pPr>
            <a:r>
              <a:rPr lang="en-US" sz="2700" dirty="0">
                <a:solidFill>
                  <a:schemeClr val="hlink"/>
                </a:solidFill>
                <a:latin typeface="Cambria"/>
                <a:cs typeface="Cambria"/>
              </a:rPr>
              <a:t>Declarative </a:t>
            </a:r>
            <a:r>
              <a:rPr lang="en-US" sz="2700" dirty="0" smtClean="0">
                <a:solidFill>
                  <a:schemeClr val="hlink"/>
                </a:solidFill>
                <a:latin typeface="Cambria"/>
                <a:cs typeface="Cambria"/>
              </a:rPr>
              <a:t>knowledge</a:t>
            </a:r>
            <a:r>
              <a:rPr lang="en-US" sz="2700" dirty="0" smtClean="0">
                <a:latin typeface="Cambria"/>
                <a:cs typeface="Cambria"/>
              </a:rPr>
              <a:t>: </a:t>
            </a:r>
            <a:r>
              <a:rPr lang="en-US" sz="2700" dirty="0">
                <a:latin typeface="Cambria"/>
                <a:cs typeface="Cambria"/>
              </a:rPr>
              <a:t>facts and verbal information that we just know; the </a:t>
            </a:r>
            <a:r>
              <a:rPr lang="ja-JP" altLang="en-US" sz="2700" dirty="0">
                <a:latin typeface="Cambria"/>
                <a:cs typeface="Cambria"/>
              </a:rPr>
              <a:t>‘</a:t>
            </a:r>
            <a:r>
              <a:rPr lang="en-US" sz="2700" dirty="0">
                <a:latin typeface="Cambria"/>
                <a:cs typeface="Cambria"/>
              </a:rPr>
              <a:t>knowing that</a:t>
            </a:r>
            <a:r>
              <a:rPr lang="ja-JP" altLang="en-US" sz="2700" dirty="0">
                <a:latin typeface="Cambria"/>
                <a:cs typeface="Cambria"/>
              </a:rPr>
              <a:t>’</a:t>
            </a:r>
            <a:endParaRPr lang="en-US" sz="2700" dirty="0">
              <a:latin typeface="Cambria"/>
              <a:cs typeface="Cambria"/>
            </a:endParaRPr>
          </a:p>
          <a:p>
            <a:pPr lvl="1">
              <a:lnSpc>
                <a:spcPct val="90000"/>
              </a:lnSpc>
            </a:pPr>
            <a:r>
              <a:rPr lang="en-US" sz="2200" dirty="0">
                <a:latin typeface="Cambria"/>
                <a:cs typeface="Cambria"/>
              </a:rPr>
              <a:t>Knowing the rules of grammar </a:t>
            </a:r>
          </a:p>
          <a:p>
            <a:pPr>
              <a:lnSpc>
                <a:spcPct val="90000"/>
              </a:lnSpc>
            </a:pPr>
            <a:r>
              <a:rPr lang="en-US" sz="2700" dirty="0">
                <a:solidFill>
                  <a:schemeClr val="hlink"/>
                </a:solidFill>
                <a:latin typeface="Cambria"/>
                <a:cs typeface="Cambria"/>
              </a:rPr>
              <a:t>Procedural </a:t>
            </a:r>
            <a:r>
              <a:rPr lang="en-US" sz="2700" dirty="0" smtClean="0">
                <a:solidFill>
                  <a:schemeClr val="hlink"/>
                </a:solidFill>
                <a:latin typeface="Cambria"/>
                <a:cs typeface="Cambria"/>
              </a:rPr>
              <a:t>knowledge</a:t>
            </a:r>
            <a:r>
              <a:rPr lang="en-US" sz="2700" dirty="0" smtClean="0">
                <a:latin typeface="Cambria"/>
                <a:cs typeface="Cambria"/>
              </a:rPr>
              <a:t>: </a:t>
            </a:r>
            <a:r>
              <a:rPr lang="en-US" sz="2700" dirty="0">
                <a:latin typeface="Cambria"/>
                <a:cs typeface="Cambria"/>
              </a:rPr>
              <a:t>the </a:t>
            </a:r>
            <a:r>
              <a:rPr lang="ja-JP" altLang="en-US" sz="2700" dirty="0">
                <a:latin typeface="Cambria"/>
                <a:cs typeface="Cambria"/>
              </a:rPr>
              <a:t>‘</a:t>
            </a:r>
            <a:r>
              <a:rPr lang="en-US" sz="2700" dirty="0">
                <a:latin typeface="Cambria"/>
                <a:cs typeface="Cambria"/>
              </a:rPr>
              <a:t>knowing how</a:t>
            </a:r>
            <a:r>
              <a:rPr lang="ja-JP" altLang="en-US" sz="2700" dirty="0">
                <a:latin typeface="Cambria"/>
                <a:cs typeface="Cambria"/>
              </a:rPr>
              <a:t>”</a:t>
            </a:r>
            <a:r>
              <a:rPr lang="en-US" sz="2700" dirty="0">
                <a:latin typeface="Cambria"/>
                <a:cs typeface="Cambria"/>
              </a:rPr>
              <a:t> to perform a task</a:t>
            </a:r>
          </a:p>
          <a:p>
            <a:pPr lvl="1">
              <a:lnSpc>
                <a:spcPct val="90000"/>
              </a:lnSpc>
            </a:pPr>
            <a:r>
              <a:rPr lang="en-US" sz="2200" dirty="0">
                <a:latin typeface="Cambria"/>
                <a:cs typeface="Cambria"/>
              </a:rPr>
              <a:t>Riding a bike </a:t>
            </a:r>
          </a:p>
          <a:p>
            <a:pPr lvl="1">
              <a:lnSpc>
                <a:spcPct val="90000"/>
              </a:lnSpc>
            </a:pPr>
            <a:r>
              <a:rPr lang="en-US" sz="2200" dirty="0">
                <a:latin typeface="Cambria"/>
                <a:cs typeface="Cambria"/>
              </a:rPr>
              <a:t>Driving a stick shift </a:t>
            </a:r>
          </a:p>
          <a:p>
            <a:pPr>
              <a:lnSpc>
                <a:spcPct val="90000"/>
              </a:lnSpc>
            </a:pPr>
            <a:r>
              <a:rPr lang="en-US" sz="2700" dirty="0">
                <a:solidFill>
                  <a:schemeClr val="hlink"/>
                </a:solidFill>
                <a:latin typeface="Cambria"/>
                <a:cs typeface="Cambria"/>
              </a:rPr>
              <a:t>Conditional </a:t>
            </a:r>
            <a:r>
              <a:rPr lang="en-US" sz="2700" dirty="0" smtClean="0">
                <a:solidFill>
                  <a:schemeClr val="hlink"/>
                </a:solidFill>
                <a:latin typeface="Cambria"/>
                <a:cs typeface="Cambria"/>
              </a:rPr>
              <a:t>memory/Self-regulatory knowledge</a:t>
            </a:r>
            <a:r>
              <a:rPr lang="en-US" sz="2700" dirty="0" smtClean="0">
                <a:latin typeface="Cambria"/>
                <a:cs typeface="Cambria"/>
              </a:rPr>
              <a:t>: </a:t>
            </a:r>
            <a:r>
              <a:rPr lang="en-US" sz="2700" dirty="0">
                <a:latin typeface="Cambria"/>
                <a:cs typeface="Cambria"/>
              </a:rPr>
              <a:t>the </a:t>
            </a:r>
            <a:r>
              <a:rPr lang="ja-JP" altLang="en-US" sz="2700" dirty="0">
                <a:latin typeface="Cambria"/>
                <a:cs typeface="Cambria"/>
              </a:rPr>
              <a:t>‘</a:t>
            </a:r>
            <a:r>
              <a:rPr lang="en-US" sz="2700" dirty="0">
                <a:latin typeface="Cambria"/>
                <a:cs typeface="Cambria"/>
              </a:rPr>
              <a:t>knowing why and when</a:t>
            </a:r>
            <a:r>
              <a:rPr lang="ja-JP" altLang="en-US" sz="2700" dirty="0">
                <a:latin typeface="Cambria"/>
                <a:cs typeface="Cambria"/>
              </a:rPr>
              <a:t>’</a:t>
            </a:r>
            <a:r>
              <a:rPr lang="en-US" sz="2700" dirty="0">
                <a:latin typeface="Cambria"/>
                <a:cs typeface="Cambria"/>
              </a:rPr>
              <a:t> to use other knowledge</a:t>
            </a:r>
          </a:p>
          <a:p>
            <a:pPr lvl="1">
              <a:lnSpc>
                <a:spcPct val="90000"/>
              </a:lnSpc>
            </a:pPr>
            <a:r>
              <a:rPr lang="en-US" sz="2200" dirty="0">
                <a:latin typeface="Cambria"/>
                <a:cs typeface="Cambria"/>
              </a:rPr>
              <a:t>Knowing when to read and when to skim over a text</a:t>
            </a:r>
          </a:p>
          <a:p>
            <a:endParaRPr lang="en-US" dirty="0"/>
          </a:p>
        </p:txBody>
      </p:sp>
      <p:sp>
        <p:nvSpPr>
          <p:cNvPr id="2" name="Title 1"/>
          <p:cNvSpPr>
            <a:spLocks noGrp="1"/>
          </p:cNvSpPr>
          <p:nvPr>
            <p:ph type="title"/>
          </p:nvPr>
        </p:nvSpPr>
        <p:spPr/>
        <p:txBody>
          <a:bodyPr/>
          <a:lstStyle/>
          <a:p>
            <a:r>
              <a:rPr lang="en-US" dirty="0" smtClean="0"/>
              <a:t>Long Term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291794497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200" dirty="0">
                <a:solidFill>
                  <a:schemeClr val="hlink"/>
                </a:solidFill>
                <a:latin typeface="Cambria"/>
                <a:cs typeface="Cambria"/>
              </a:rPr>
              <a:t>Explicit memory</a:t>
            </a:r>
            <a:r>
              <a:rPr lang="en-US" sz="2200" dirty="0">
                <a:latin typeface="Cambria"/>
                <a:cs typeface="Cambria"/>
              </a:rPr>
              <a:t>: consciously recalled information</a:t>
            </a:r>
          </a:p>
          <a:p>
            <a:pPr>
              <a:buNone/>
            </a:pPr>
            <a:endParaRPr lang="en-US" sz="2200" dirty="0">
              <a:latin typeface="Cambria"/>
              <a:cs typeface="Cambria"/>
            </a:endParaRPr>
          </a:p>
          <a:p>
            <a:pPr lvl="1"/>
            <a:r>
              <a:rPr lang="en-US" sz="2200" dirty="0">
                <a:solidFill>
                  <a:schemeClr val="hlink"/>
                </a:solidFill>
                <a:latin typeface="Cambria"/>
                <a:cs typeface="Cambria"/>
              </a:rPr>
              <a:t>Episodic memory</a:t>
            </a:r>
            <a:r>
              <a:rPr lang="en-US" sz="2200" dirty="0">
                <a:latin typeface="Cambria"/>
                <a:cs typeface="Cambria"/>
              </a:rPr>
              <a:t>: memory about our own experiences</a:t>
            </a:r>
          </a:p>
          <a:p>
            <a:pPr lvl="1"/>
            <a:r>
              <a:rPr lang="en-US" sz="2200" dirty="0">
                <a:solidFill>
                  <a:schemeClr val="hlink"/>
                </a:solidFill>
                <a:latin typeface="Cambria"/>
                <a:cs typeface="Cambria"/>
              </a:rPr>
              <a:t>Semantic memory</a:t>
            </a:r>
            <a:r>
              <a:rPr lang="en-US" sz="2200" dirty="0">
                <a:latin typeface="Cambria"/>
                <a:cs typeface="Cambria"/>
              </a:rPr>
              <a:t>: general facts or knowledge</a:t>
            </a:r>
          </a:p>
        </p:txBody>
      </p:sp>
      <p:sp>
        <p:nvSpPr>
          <p:cNvPr id="2" name="Title 1"/>
          <p:cNvSpPr>
            <a:spLocks noGrp="1"/>
          </p:cNvSpPr>
          <p:nvPr>
            <p:ph type="title"/>
          </p:nvPr>
        </p:nvSpPr>
        <p:spPr/>
        <p:txBody>
          <a:bodyPr/>
          <a:lstStyle/>
          <a:p>
            <a:r>
              <a:rPr lang="en-US" dirty="0" smtClean="0"/>
              <a:t>Long Term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45705005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200" dirty="0">
                <a:solidFill>
                  <a:schemeClr val="hlink"/>
                </a:solidFill>
                <a:latin typeface="Cambria"/>
                <a:cs typeface="Cambria"/>
              </a:rPr>
              <a:t>Implicit memory</a:t>
            </a:r>
            <a:r>
              <a:rPr lang="en-US" sz="2200" dirty="0">
                <a:latin typeface="Cambria"/>
                <a:cs typeface="Cambria"/>
              </a:rPr>
              <a:t>: knowledge we are not conscious of recalling, but that nonetheless influences our behavior or </a:t>
            </a:r>
            <a:r>
              <a:rPr lang="en-US" sz="2200" dirty="0" smtClean="0">
                <a:latin typeface="Cambria"/>
                <a:cs typeface="Cambria"/>
              </a:rPr>
              <a:t>thoughts</a:t>
            </a:r>
          </a:p>
          <a:p>
            <a:pPr lvl="1"/>
            <a:r>
              <a:rPr lang="en-US" sz="2200" dirty="0" smtClean="0">
                <a:solidFill>
                  <a:srgbClr val="0DAEB0"/>
                </a:solidFill>
                <a:latin typeface="Cambria"/>
                <a:cs typeface="Cambria"/>
              </a:rPr>
              <a:t>Classical conditioning effects</a:t>
            </a:r>
            <a:r>
              <a:rPr lang="en-US" sz="2200" dirty="0" smtClean="0">
                <a:latin typeface="Cambria"/>
                <a:cs typeface="Cambria"/>
              </a:rPr>
              <a:t>: e.g., conditioned emotional reactions</a:t>
            </a:r>
          </a:p>
          <a:p>
            <a:pPr lvl="1"/>
            <a:r>
              <a:rPr lang="en-US" sz="2200" dirty="0" smtClean="0">
                <a:solidFill>
                  <a:srgbClr val="0DAEB0"/>
                </a:solidFill>
                <a:latin typeface="Cambria"/>
                <a:cs typeface="Cambria"/>
              </a:rPr>
              <a:t>Priming</a:t>
            </a:r>
            <a:r>
              <a:rPr lang="en-US" sz="2200" dirty="0" smtClean="0">
                <a:latin typeface="Cambria"/>
                <a:cs typeface="Cambria"/>
              </a:rPr>
              <a:t>: implicit activation of concepts in long-term memory</a:t>
            </a:r>
            <a:endParaRPr lang="en-US" sz="2200" dirty="0">
              <a:latin typeface="Cambria"/>
              <a:cs typeface="Cambria"/>
            </a:endParaRPr>
          </a:p>
          <a:p>
            <a:pPr lvl="1"/>
            <a:r>
              <a:rPr lang="en-US" sz="2200" dirty="0">
                <a:solidFill>
                  <a:schemeClr val="hlink"/>
                </a:solidFill>
                <a:latin typeface="Cambria"/>
                <a:cs typeface="Cambria"/>
              </a:rPr>
              <a:t>Procedural memory</a:t>
            </a:r>
            <a:r>
              <a:rPr lang="en-US" sz="2200" dirty="0">
                <a:latin typeface="Cambria"/>
                <a:cs typeface="Cambria"/>
              </a:rPr>
              <a:t>: skills, habits, and how to do things</a:t>
            </a:r>
          </a:p>
        </p:txBody>
      </p:sp>
      <p:sp>
        <p:nvSpPr>
          <p:cNvPr id="2" name="Title 1"/>
          <p:cNvSpPr>
            <a:spLocks noGrp="1"/>
          </p:cNvSpPr>
          <p:nvPr>
            <p:ph type="title"/>
          </p:nvPr>
        </p:nvSpPr>
        <p:spPr/>
        <p:txBody>
          <a:bodyPr/>
          <a:lstStyle/>
          <a:p>
            <a:r>
              <a:rPr lang="en-US" dirty="0" smtClean="0"/>
              <a:t>Long Term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262919064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376320" cy="4991697"/>
          </a:xfrm>
        </p:spPr>
        <p:txBody>
          <a:bodyPr>
            <a:normAutofit/>
          </a:bodyPr>
          <a:lstStyle/>
          <a:p>
            <a:r>
              <a:rPr lang="en-US" sz="2200" dirty="0" smtClean="0">
                <a:solidFill>
                  <a:srgbClr val="0DAEB0"/>
                </a:solidFill>
              </a:rPr>
              <a:t>Semantic memory</a:t>
            </a:r>
            <a:r>
              <a:rPr lang="en-US" sz="2200" dirty="0" smtClean="0"/>
              <a:t>: memory for meaning (words, facts, theories, concepts)</a:t>
            </a:r>
          </a:p>
          <a:p>
            <a:r>
              <a:rPr lang="en-US" sz="2200" dirty="0" smtClean="0">
                <a:solidFill>
                  <a:srgbClr val="0DAEB0"/>
                </a:solidFill>
              </a:rPr>
              <a:t>Propositional networks</a:t>
            </a:r>
            <a:r>
              <a:rPr lang="en-US" sz="2200" dirty="0" smtClean="0"/>
              <a:t>: set of interconnected concepts and relationships in which long-term knowledge is held</a:t>
            </a:r>
          </a:p>
          <a:p>
            <a:pPr lvl="1"/>
            <a:r>
              <a:rPr lang="en-US" sz="2200" dirty="0" smtClean="0"/>
              <a:t>Recall information through familiar phrases and sentences</a:t>
            </a:r>
          </a:p>
          <a:p>
            <a:pPr lvl="2"/>
            <a:r>
              <a:rPr lang="en-US" sz="2200" dirty="0" smtClean="0"/>
              <a:t>Recalling one part can activate recall of another</a:t>
            </a:r>
          </a:p>
          <a:p>
            <a:pPr lvl="2"/>
            <a:r>
              <a:rPr lang="en-US" sz="2200" dirty="0" smtClean="0"/>
              <a:t>Not aware of networks, not part of conscious memory</a:t>
            </a:r>
            <a:endParaRPr lang="en-US" sz="2200" dirty="0"/>
          </a:p>
        </p:txBody>
      </p:sp>
      <p:sp>
        <p:nvSpPr>
          <p:cNvPr id="2" name="Title 1"/>
          <p:cNvSpPr>
            <a:spLocks noGrp="1"/>
          </p:cNvSpPr>
          <p:nvPr>
            <p:ph type="title"/>
          </p:nvPr>
        </p:nvSpPr>
        <p:spPr/>
        <p:txBody>
          <a:bodyPr>
            <a:normAutofit fontScale="90000"/>
          </a:bodyPr>
          <a:lstStyle/>
          <a:p>
            <a:r>
              <a:rPr lang="en-US" dirty="0" smtClean="0"/>
              <a:t>Explicit Memories: Semantic and Episodic</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224711409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600200"/>
            <a:ext cx="8320293" cy="4879653"/>
          </a:xfrm>
        </p:spPr>
        <p:txBody>
          <a:bodyPr>
            <a:normAutofit/>
          </a:bodyPr>
          <a:lstStyle/>
          <a:p>
            <a:r>
              <a:rPr lang="en-US" dirty="0" smtClean="0">
                <a:solidFill>
                  <a:srgbClr val="0DAEB0"/>
                </a:solidFill>
              </a:rPr>
              <a:t>Images</a:t>
            </a:r>
            <a:r>
              <a:rPr lang="en-US" dirty="0" smtClean="0"/>
              <a:t>: representations based on the physical attributes/appearance of info</a:t>
            </a:r>
          </a:p>
          <a:p>
            <a:pPr lvl="1"/>
            <a:r>
              <a:rPr lang="en-US" dirty="0" smtClean="0"/>
              <a:t>Try to remember the physical attributes and structure of information</a:t>
            </a:r>
          </a:p>
          <a:p>
            <a:pPr lvl="1"/>
            <a:r>
              <a:rPr lang="en-US" dirty="0" smtClean="0"/>
              <a:t>Seeing images “in your mind’s eye” to help with recall</a:t>
            </a:r>
          </a:p>
          <a:p>
            <a:pPr lvl="1"/>
            <a:r>
              <a:rPr lang="en-US" dirty="0" smtClean="0"/>
              <a:t>Useful in reasoning, making decisions, understanding complex problems</a:t>
            </a:r>
          </a:p>
          <a:p>
            <a:r>
              <a:rPr lang="en-US" dirty="0" smtClean="0">
                <a:solidFill>
                  <a:srgbClr val="0DAEB0"/>
                </a:solidFill>
              </a:rPr>
              <a:t>Dual coding theory</a:t>
            </a:r>
            <a:r>
              <a:rPr lang="en-US" dirty="0" smtClean="0"/>
              <a:t>: information is stored in long-term memory as visual images or verbal units, or both</a:t>
            </a:r>
          </a:p>
          <a:p>
            <a:pPr lvl="1"/>
            <a:r>
              <a:rPr lang="en-US" dirty="0" smtClean="0"/>
              <a:t>easier to recall when using both </a:t>
            </a:r>
          </a:p>
        </p:txBody>
      </p:sp>
      <p:sp>
        <p:nvSpPr>
          <p:cNvPr id="2" name="Title 1"/>
          <p:cNvSpPr>
            <a:spLocks noGrp="1"/>
          </p:cNvSpPr>
          <p:nvPr>
            <p:ph type="title"/>
          </p:nvPr>
        </p:nvSpPr>
        <p:spPr/>
        <p:txBody>
          <a:bodyPr>
            <a:normAutofit/>
          </a:bodyPr>
          <a:lstStyle/>
          <a:p>
            <a:r>
              <a:rPr lang="en-US" dirty="0" smtClean="0"/>
              <a:t>Semantic, continued…</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88983330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637416"/>
            <a:ext cx="8394995" cy="5248954"/>
          </a:xfrm>
        </p:spPr>
        <p:txBody>
          <a:bodyPr>
            <a:normAutofit/>
          </a:bodyPr>
          <a:lstStyle/>
          <a:p>
            <a:r>
              <a:rPr lang="en-US" dirty="0" smtClean="0">
                <a:solidFill>
                  <a:srgbClr val="0DAEB0"/>
                </a:solidFill>
              </a:rPr>
              <a:t>Concepts</a:t>
            </a:r>
            <a:r>
              <a:rPr lang="en-US" dirty="0" smtClean="0"/>
              <a:t>: category used to group similar events, ideas, objects, or people</a:t>
            </a:r>
          </a:p>
          <a:p>
            <a:pPr lvl="1"/>
            <a:r>
              <a:rPr lang="en-US" dirty="0" smtClean="0"/>
              <a:t>help us organize tons of information </a:t>
            </a:r>
          </a:p>
          <a:p>
            <a:pPr lvl="1"/>
            <a:r>
              <a:rPr lang="en-US" dirty="0" smtClean="0"/>
              <a:t>place into more manageable categories</a:t>
            </a:r>
          </a:p>
          <a:p>
            <a:r>
              <a:rPr lang="en-US" dirty="0" smtClean="0">
                <a:solidFill>
                  <a:srgbClr val="0DAEB0"/>
                </a:solidFill>
              </a:rPr>
              <a:t>Prototype</a:t>
            </a:r>
            <a:r>
              <a:rPr lang="en-US" dirty="0" smtClean="0"/>
              <a:t>: a best example or best representative of a category</a:t>
            </a:r>
          </a:p>
          <a:p>
            <a:pPr lvl="1"/>
            <a:r>
              <a:rPr lang="en-US" dirty="0" smtClean="0"/>
              <a:t>at the edges, harder to discern whether an object belongs to that category</a:t>
            </a:r>
          </a:p>
          <a:p>
            <a:pPr lvl="2"/>
            <a:r>
              <a:rPr lang="en-US" dirty="0" smtClean="0"/>
              <a:t>e.g., is a </a:t>
            </a:r>
            <a:r>
              <a:rPr lang="en-US" dirty="0" err="1" smtClean="0"/>
              <a:t>tv</a:t>
            </a:r>
            <a:r>
              <a:rPr lang="en-US" dirty="0"/>
              <a:t> </a:t>
            </a:r>
            <a:r>
              <a:rPr lang="en-US" dirty="0" smtClean="0"/>
              <a:t>“furniture”?, is an elevator a “vehicle”?</a:t>
            </a:r>
          </a:p>
          <a:p>
            <a:r>
              <a:rPr lang="en-US" dirty="0" smtClean="0">
                <a:solidFill>
                  <a:srgbClr val="0DAEB0"/>
                </a:solidFill>
              </a:rPr>
              <a:t>Exemplar</a:t>
            </a:r>
            <a:r>
              <a:rPr lang="en-US" dirty="0" smtClean="0"/>
              <a:t>: actual memory of a specific object</a:t>
            </a:r>
          </a:p>
          <a:p>
            <a:r>
              <a:rPr lang="en-US" dirty="0" smtClean="0">
                <a:solidFill>
                  <a:srgbClr val="0DAEB0"/>
                </a:solidFill>
              </a:rPr>
              <a:t>Theory based</a:t>
            </a:r>
            <a:r>
              <a:rPr lang="en-US" dirty="0" smtClean="0"/>
              <a:t>: classifications are based on our ideas about the world that we create to make sense of things</a:t>
            </a:r>
            <a:endParaRPr lang="en-US" dirty="0"/>
          </a:p>
        </p:txBody>
      </p:sp>
      <p:sp>
        <p:nvSpPr>
          <p:cNvPr id="2" name="Title 1"/>
          <p:cNvSpPr>
            <a:spLocks noGrp="1"/>
          </p:cNvSpPr>
          <p:nvPr>
            <p:ph type="title"/>
          </p:nvPr>
        </p:nvSpPr>
        <p:spPr/>
        <p:txBody>
          <a:bodyPr/>
          <a:lstStyle/>
          <a:p>
            <a:r>
              <a:rPr lang="en-US" dirty="0"/>
              <a:t>Semantic, continued…</a:t>
            </a:r>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23017363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rgbClr val="0DAEB0"/>
                </a:solidFill>
              </a:rPr>
              <a:t>Schemas</a:t>
            </a:r>
            <a:r>
              <a:rPr lang="en-US" dirty="0" smtClean="0"/>
              <a:t>: basic structures for organizing information, concepts</a:t>
            </a:r>
          </a:p>
          <a:p>
            <a:pPr lvl="1"/>
            <a:r>
              <a:rPr lang="en-US" dirty="0" smtClean="0"/>
              <a:t>tells you what is typical of a category, what to expect</a:t>
            </a:r>
          </a:p>
          <a:p>
            <a:pPr lvl="1"/>
            <a:r>
              <a:rPr lang="en-US" dirty="0" smtClean="0"/>
              <a:t>guides our perception, helps us make sense of our experience based on what we already know</a:t>
            </a:r>
          </a:p>
          <a:p>
            <a:pPr lvl="1"/>
            <a:r>
              <a:rPr lang="en-US" dirty="0" smtClean="0">
                <a:solidFill>
                  <a:srgbClr val="0DAEB0"/>
                </a:solidFill>
              </a:rPr>
              <a:t>story grammar/ story structure</a:t>
            </a:r>
            <a:r>
              <a:rPr lang="en-US" dirty="0" smtClean="0"/>
              <a:t>: typical structure or organization for a category of stories</a:t>
            </a:r>
            <a:endParaRPr lang="en-US" dirty="0"/>
          </a:p>
        </p:txBody>
      </p:sp>
      <p:sp>
        <p:nvSpPr>
          <p:cNvPr id="2" name="Title 1"/>
          <p:cNvSpPr>
            <a:spLocks noGrp="1"/>
          </p:cNvSpPr>
          <p:nvPr>
            <p:ph type="title"/>
          </p:nvPr>
        </p:nvSpPr>
        <p:spPr/>
        <p:txBody>
          <a:bodyPr/>
          <a:lstStyle/>
          <a:p>
            <a:r>
              <a:rPr lang="en-US" dirty="0" smtClean="0"/>
              <a:t>Semantic, continued…</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15825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14459"/>
            <a:ext cx="8133538" cy="5043541"/>
          </a:xfrm>
        </p:spPr>
        <p:txBody>
          <a:bodyPr>
            <a:normAutofit/>
          </a:bodyPr>
          <a:lstStyle/>
          <a:p>
            <a:r>
              <a:rPr lang="en-US" dirty="0" smtClean="0">
                <a:solidFill>
                  <a:srgbClr val="0DAEB0"/>
                </a:solidFill>
              </a:rPr>
              <a:t>Episodic memory</a:t>
            </a:r>
            <a:r>
              <a:rPr lang="en-US" dirty="0" smtClean="0"/>
              <a:t>: long-term memory for information tied to a particular time and place</a:t>
            </a:r>
          </a:p>
          <a:p>
            <a:pPr lvl="1"/>
            <a:r>
              <a:rPr lang="en-US" dirty="0" smtClean="0"/>
              <a:t>memory of life events</a:t>
            </a:r>
          </a:p>
          <a:p>
            <a:r>
              <a:rPr lang="en-US" dirty="0">
                <a:solidFill>
                  <a:srgbClr val="0DAEB0"/>
                </a:solidFill>
              </a:rPr>
              <a:t>F</a:t>
            </a:r>
            <a:r>
              <a:rPr lang="en-US" dirty="0" smtClean="0">
                <a:solidFill>
                  <a:srgbClr val="0DAEB0"/>
                </a:solidFill>
              </a:rPr>
              <a:t>lashbulb memories</a:t>
            </a:r>
            <a:r>
              <a:rPr lang="en-US" dirty="0" smtClean="0"/>
              <a:t>: clear, vivid memories of emotionally important times in your life</a:t>
            </a:r>
          </a:p>
          <a:p>
            <a:pPr lvl="1"/>
            <a:r>
              <a:rPr lang="en-US" dirty="0" smtClean="0"/>
              <a:t>under stress, more energy goes to fuel brain activity</a:t>
            </a:r>
          </a:p>
          <a:p>
            <a:pPr lvl="1"/>
            <a:r>
              <a:rPr lang="en-US" dirty="0" smtClean="0"/>
              <a:t>intense emotional reactions leads to stronger, longer-lasting memories</a:t>
            </a:r>
          </a:p>
          <a:p>
            <a:pPr lvl="1"/>
            <a:r>
              <a:rPr lang="en-US" dirty="0" smtClean="0"/>
              <a:t>positive or negative</a:t>
            </a:r>
            <a:endParaRPr lang="en-US" dirty="0"/>
          </a:p>
        </p:txBody>
      </p:sp>
      <p:sp>
        <p:nvSpPr>
          <p:cNvPr id="2" name="Title 1"/>
          <p:cNvSpPr>
            <a:spLocks noGrp="1"/>
          </p:cNvSpPr>
          <p:nvPr>
            <p:ph type="title"/>
          </p:nvPr>
        </p:nvSpPr>
        <p:spPr/>
        <p:txBody>
          <a:bodyPr/>
          <a:lstStyle/>
          <a:p>
            <a:r>
              <a:rPr lang="en-US" dirty="0" smtClean="0"/>
              <a:t>Episodic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00286390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847138"/>
            <a:ext cx="8245591" cy="5304976"/>
          </a:xfrm>
        </p:spPr>
        <p:txBody>
          <a:bodyPr>
            <a:normAutofit/>
          </a:bodyPr>
          <a:lstStyle/>
          <a:p>
            <a:r>
              <a:rPr lang="en-US" dirty="0" smtClean="0">
                <a:solidFill>
                  <a:srgbClr val="0DAEB0"/>
                </a:solidFill>
              </a:rPr>
              <a:t>classical conditioning</a:t>
            </a:r>
            <a:r>
              <a:rPr lang="en-US" dirty="0" smtClean="0"/>
              <a:t>: emotional associations due to conditioning</a:t>
            </a:r>
          </a:p>
          <a:p>
            <a:endParaRPr lang="en-US" dirty="0" smtClean="0"/>
          </a:p>
          <a:p>
            <a:r>
              <a:rPr lang="en-US" dirty="0" smtClean="0">
                <a:solidFill>
                  <a:srgbClr val="0DAEB0"/>
                </a:solidFill>
              </a:rPr>
              <a:t>procedural memory</a:t>
            </a:r>
            <a:r>
              <a:rPr lang="en-US" dirty="0" smtClean="0"/>
              <a:t>: long-term memory for how to do things</a:t>
            </a:r>
          </a:p>
          <a:p>
            <a:pPr lvl="1"/>
            <a:r>
              <a:rPr lang="en-US" dirty="0" smtClean="0">
                <a:solidFill>
                  <a:srgbClr val="0DAEB0"/>
                </a:solidFill>
              </a:rPr>
              <a:t>scripts</a:t>
            </a:r>
            <a:r>
              <a:rPr lang="en-US" dirty="0" smtClean="0"/>
              <a:t>: schema/expected plan for the sequence of steps in an event</a:t>
            </a:r>
          </a:p>
          <a:p>
            <a:pPr lvl="1"/>
            <a:r>
              <a:rPr lang="en-US" dirty="0" smtClean="0">
                <a:solidFill>
                  <a:srgbClr val="0DAEB0"/>
                </a:solidFill>
              </a:rPr>
              <a:t>condition-action rules/productions</a:t>
            </a:r>
            <a:r>
              <a:rPr lang="en-US" dirty="0" smtClean="0"/>
              <a:t>: contents of procedural memory; rules about what actions to take given certain conditions</a:t>
            </a:r>
          </a:p>
          <a:p>
            <a:pPr marL="365760" lvl="1" indent="0">
              <a:buNone/>
            </a:pPr>
            <a:endParaRPr lang="en-US" dirty="0" smtClean="0"/>
          </a:p>
          <a:p>
            <a:r>
              <a:rPr lang="en-US" dirty="0" smtClean="0">
                <a:solidFill>
                  <a:srgbClr val="0DAEB0"/>
                </a:solidFill>
              </a:rPr>
              <a:t>priming</a:t>
            </a:r>
            <a:r>
              <a:rPr lang="en-US" dirty="0" smtClean="0"/>
              <a:t>: activating a concept in memory or the spread of activation form one concept to another</a:t>
            </a:r>
          </a:p>
          <a:p>
            <a:pPr lvl="1"/>
            <a:endParaRPr lang="en-US" dirty="0"/>
          </a:p>
        </p:txBody>
      </p:sp>
      <p:sp>
        <p:nvSpPr>
          <p:cNvPr id="2" name="Title 1"/>
          <p:cNvSpPr>
            <a:spLocks noGrp="1"/>
          </p:cNvSpPr>
          <p:nvPr>
            <p:ph type="title"/>
          </p:nvPr>
        </p:nvSpPr>
        <p:spPr/>
        <p:txBody>
          <a:bodyPr/>
          <a:lstStyle/>
          <a:p>
            <a:r>
              <a:rPr lang="en-US" dirty="0" smtClean="0"/>
              <a:t>Implicit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9869430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dirty="0" smtClean="0"/>
              <a:t>Describe the processes involved in storing and retrieving different types of information from long-term memory.</a:t>
            </a:r>
          </a:p>
          <a:p>
            <a:r>
              <a:rPr lang="en-US" sz="3200" dirty="0" smtClean="0"/>
              <a:t>Identify some developmental and individual differences in memory. </a:t>
            </a:r>
          </a:p>
          <a:p>
            <a:r>
              <a:rPr lang="en-US" sz="3200" dirty="0" smtClean="0"/>
              <a:t>Describe processes and strategies involved in becoming knowledgeable. </a:t>
            </a:r>
          </a:p>
          <a:p>
            <a:endParaRPr lang="en-US" dirty="0"/>
          </a:p>
        </p:txBody>
      </p:sp>
      <p:sp>
        <p:nvSpPr>
          <p:cNvPr id="4" name="Title 3"/>
          <p:cNvSpPr>
            <a:spLocks noGrp="1"/>
          </p:cNvSpPr>
          <p:nvPr>
            <p:ph type="title"/>
          </p:nvPr>
        </p:nvSpPr>
        <p:spPr/>
        <p:txBody>
          <a:bodyPr/>
          <a:lstStyle/>
          <a:p>
            <a:r>
              <a:rPr lang="en-US" dirty="0" smtClean="0"/>
              <a:t>Learning Objectives</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729007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9591"/>
            <a:ext cx="7467600" cy="4525963"/>
          </a:xfrm>
        </p:spPr>
        <p:txBody>
          <a:bodyPr/>
          <a:lstStyle/>
          <a:p>
            <a:pPr>
              <a:buNone/>
            </a:pPr>
            <a:r>
              <a:rPr lang="ja-JP" altLang="en-US" dirty="0">
                <a:latin typeface="Cambria"/>
                <a:cs typeface="Cambria"/>
              </a:rPr>
              <a:t>“</a:t>
            </a:r>
            <a:r>
              <a:rPr lang="en-US" dirty="0">
                <a:latin typeface="Cambria"/>
                <a:cs typeface="Cambria"/>
              </a:rPr>
              <a:t>The way you learn information in the first place – the way you process it in working memory at the outset – strongly affects its recall later</a:t>
            </a:r>
            <a:r>
              <a:rPr lang="ja-JP" altLang="en-US" dirty="0">
                <a:latin typeface="Cambria"/>
                <a:cs typeface="Cambria"/>
              </a:rPr>
              <a:t>”</a:t>
            </a:r>
            <a:r>
              <a:rPr lang="en-US" dirty="0">
                <a:latin typeface="Cambria"/>
                <a:cs typeface="Cambria"/>
              </a:rPr>
              <a:t> (</a:t>
            </a:r>
            <a:r>
              <a:rPr lang="en-US" dirty="0" err="1">
                <a:latin typeface="Cambria"/>
                <a:cs typeface="Cambria"/>
              </a:rPr>
              <a:t>Woolfolk</a:t>
            </a:r>
            <a:r>
              <a:rPr lang="en-US" dirty="0">
                <a:latin typeface="Cambria"/>
                <a:cs typeface="Cambria"/>
              </a:rPr>
              <a:t>, 2007, p. 263</a:t>
            </a:r>
            <a:r>
              <a:rPr lang="en-US" dirty="0" smtClean="0">
                <a:latin typeface="Cambria"/>
                <a:cs typeface="Cambria"/>
              </a:rPr>
              <a:t>)</a:t>
            </a:r>
          </a:p>
          <a:p>
            <a:pPr>
              <a:buNone/>
            </a:pPr>
            <a:endParaRPr lang="en-US" dirty="0">
              <a:latin typeface="Cambria"/>
              <a:cs typeface="Cambria"/>
            </a:endParaRPr>
          </a:p>
          <a:p>
            <a:pPr lvl="1"/>
            <a:r>
              <a:rPr lang="en-US" dirty="0">
                <a:solidFill>
                  <a:schemeClr val="hlink"/>
                </a:solidFill>
                <a:latin typeface="Cambria"/>
                <a:cs typeface="Cambria"/>
              </a:rPr>
              <a:t>Elaboration</a:t>
            </a:r>
          </a:p>
          <a:p>
            <a:pPr lvl="1"/>
            <a:r>
              <a:rPr lang="en-US" dirty="0">
                <a:solidFill>
                  <a:schemeClr val="hlink"/>
                </a:solidFill>
                <a:latin typeface="Cambria"/>
                <a:cs typeface="Cambria"/>
              </a:rPr>
              <a:t>Organization</a:t>
            </a:r>
          </a:p>
          <a:p>
            <a:pPr lvl="1"/>
            <a:r>
              <a:rPr lang="en-US" dirty="0">
                <a:solidFill>
                  <a:schemeClr val="hlink"/>
                </a:solidFill>
                <a:latin typeface="Cambria"/>
                <a:cs typeface="Cambria"/>
              </a:rPr>
              <a:t>Context</a:t>
            </a:r>
          </a:p>
        </p:txBody>
      </p:sp>
      <p:sp>
        <p:nvSpPr>
          <p:cNvPr id="2" name="Title 1"/>
          <p:cNvSpPr>
            <a:spLocks noGrp="1"/>
          </p:cNvSpPr>
          <p:nvPr>
            <p:ph type="title"/>
          </p:nvPr>
        </p:nvSpPr>
        <p:spPr/>
        <p:txBody>
          <a:bodyPr>
            <a:normAutofit fontScale="90000"/>
          </a:bodyPr>
          <a:lstStyle/>
          <a:p>
            <a:r>
              <a:rPr lang="en-US" dirty="0" smtClean="0"/>
              <a:t>Retaining Information in Long Term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98688958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latin typeface="Cambria"/>
                <a:cs typeface="Cambria"/>
              </a:rPr>
              <a:t>Adding new information by connecting it to already existing knowledge. Our existing knowledge is changed as a result</a:t>
            </a:r>
            <a:r>
              <a:rPr lang="en-US" dirty="0" smtClean="0">
                <a:latin typeface="Cambria"/>
                <a:cs typeface="Cambria"/>
              </a:rPr>
              <a:t>.</a:t>
            </a:r>
          </a:p>
          <a:p>
            <a:pPr marL="36576" indent="0">
              <a:buNone/>
            </a:pPr>
            <a:endParaRPr lang="en-US" dirty="0">
              <a:latin typeface="Cambria"/>
              <a:cs typeface="Cambria"/>
            </a:endParaRPr>
          </a:p>
          <a:p>
            <a:r>
              <a:rPr lang="en-US" dirty="0">
                <a:latin typeface="Cambria"/>
                <a:cs typeface="Cambria"/>
              </a:rPr>
              <a:t>Builds an extra link in the brain</a:t>
            </a:r>
          </a:p>
          <a:p>
            <a:pPr lvl="1"/>
            <a:r>
              <a:rPr lang="en-US" dirty="0">
                <a:latin typeface="Cambria"/>
                <a:cs typeface="Cambria"/>
              </a:rPr>
              <a:t>Think dendrites and new synapses</a:t>
            </a:r>
          </a:p>
          <a:p>
            <a:endParaRPr lang="en-US" dirty="0"/>
          </a:p>
        </p:txBody>
      </p:sp>
      <p:sp>
        <p:nvSpPr>
          <p:cNvPr id="2" name="Title 1"/>
          <p:cNvSpPr>
            <a:spLocks noGrp="1"/>
          </p:cNvSpPr>
          <p:nvPr>
            <p:ph type="title"/>
          </p:nvPr>
        </p:nvSpPr>
        <p:spPr/>
        <p:txBody>
          <a:bodyPr/>
          <a:lstStyle/>
          <a:p>
            <a:r>
              <a:rPr lang="en-US" dirty="0" smtClean="0"/>
              <a:t>Elaboration</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7589975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latin typeface="Cambria"/>
                <a:cs typeface="Cambria"/>
              </a:rPr>
              <a:t>Well organized information is easier to learn and remember than scattered facts and bits</a:t>
            </a:r>
          </a:p>
          <a:p>
            <a:pPr lvl="1"/>
            <a:r>
              <a:rPr lang="en-US" dirty="0">
                <a:latin typeface="Cambria"/>
                <a:cs typeface="Cambria"/>
              </a:rPr>
              <a:t>Important implications for teachers and students</a:t>
            </a:r>
          </a:p>
        </p:txBody>
      </p:sp>
      <p:sp>
        <p:nvSpPr>
          <p:cNvPr id="2" name="Title 1"/>
          <p:cNvSpPr>
            <a:spLocks noGrp="1"/>
          </p:cNvSpPr>
          <p:nvPr>
            <p:ph type="title"/>
          </p:nvPr>
        </p:nvSpPr>
        <p:spPr/>
        <p:txBody>
          <a:bodyPr/>
          <a:lstStyle/>
          <a:p>
            <a:r>
              <a:rPr lang="en-US" dirty="0">
                <a:latin typeface="Times New Roman" charset="0"/>
              </a:rPr>
              <a:t>Organization</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209093107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latin typeface="Arial" charset="0"/>
              </a:rPr>
              <a:t>Physical and emotional aspects of learning affect later recall</a:t>
            </a:r>
          </a:p>
          <a:p>
            <a:pPr lvl="1"/>
            <a:r>
              <a:rPr lang="en-US" dirty="0">
                <a:latin typeface="Arial" charset="0"/>
              </a:rPr>
              <a:t>The place, room, temperature, your mood, who is with you all affect you recall later</a:t>
            </a:r>
          </a:p>
          <a:p>
            <a:pPr lvl="1"/>
            <a:r>
              <a:rPr lang="en-US" dirty="0">
                <a:latin typeface="Arial" charset="0"/>
              </a:rPr>
              <a:t>So… study under </a:t>
            </a:r>
            <a:r>
              <a:rPr lang="ja-JP" altLang="en-US" dirty="0">
                <a:latin typeface="Arial" charset="0"/>
              </a:rPr>
              <a:t>‘</a:t>
            </a:r>
            <a:r>
              <a:rPr lang="en-US" dirty="0">
                <a:latin typeface="Arial" charset="0"/>
              </a:rPr>
              <a:t>test-like</a:t>
            </a:r>
            <a:r>
              <a:rPr lang="ja-JP" altLang="en-US" dirty="0">
                <a:latin typeface="Arial" charset="0"/>
              </a:rPr>
              <a:t>’</a:t>
            </a:r>
            <a:r>
              <a:rPr lang="en-US" dirty="0">
                <a:latin typeface="Arial" charset="0"/>
              </a:rPr>
              <a:t> conditions</a:t>
            </a:r>
          </a:p>
        </p:txBody>
      </p:sp>
      <p:sp>
        <p:nvSpPr>
          <p:cNvPr id="2" name="Title 1"/>
          <p:cNvSpPr>
            <a:spLocks noGrp="1"/>
          </p:cNvSpPr>
          <p:nvPr>
            <p:ph type="title"/>
          </p:nvPr>
        </p:nvSpPr>
        <p:spPr/>
        <p:txBody>
          <a:bodyPr/>
          <a:lstStyle/>
          <a:p>
            <a:r>
              <a:rPr lang="en-US" dirty="0" smtClean="0"/>
              <a:t>Context</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54658260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solidFill>
                  <a:schemeClr val="hlink"/>
                </a:solidFill>
                <a:latin typeface="Cambria"/>
                <a:cs typeface="Cambria"/>
              </a:rPr>
              <a:t>Spreading Activation</a:t>
            </a:r>
            <a:r>
              <a:rPr lang="en-US" dirty="0">
                <a:latin typeface="Cambria"/>
                <a:cs typeface="Cambria"/>
              </a:rPr>
              <a:t>: remembering one bit of information activates recall of associated information </a:t>
            </a:r>
            <a:endParaRPr lang="en-US" dirty="0" smtClean="0">
              <a:latin typeface="Cambria"/>
              <a:cs typeface="Cambria"/>
            </a:endParaRPr>
          </a:p>
          <a:p>
            <a:pPr lvl="1"/>
            <a:r>
              <a:rPr lang="en-US" dirty="0" smtClean="0">
                <a:latin typeface="Cambria"/>
                <a:cs typeface="Cambria"/>
              </a:rPr>
              <a:t>retrieval: process of searching for and </a:t>
            </a:r>
            <a:r>
              <a:rPr lang="en-US" dirty="0" err="1" smtClean="0">
                <a:latin typeface="Cambria"/>
                <a:cs typeface="Cambria"/>
              </a:rPr>
              <a:t>finidng</a:t>
            </a:r>
            <a:r>
              <a:rPr lang="en-US" dirty="0" smtClean="0">
                <a:latin typeface="Cambria"/>
                <a:cs typeface="Cambria"/>
              </a:rPr>
              <a:t> information in LTM</a:t>
            </a:r>
            <a:endParaRPr lang="en-US" dirty="0">
              <a:latin typeface="Cambria"/>
              <a:cs typeface="Cambria"/>
            </a:endParaRPr>
          </a:p>
          <a:p>
            <a:r>
              <a:rPr lang="en-US" dirty="0">
                <a:solidFill>
                  <a:schemeClr val="hlink"/>
                </a:solidFill>
                <a:latin typeface="Cambria"/>
                <a:cs typeface="Cambria"/>
              </a:rPr>
              <a:t>Reconstruction</a:t>
            </a:r>
            <a:r>
              <a:rPr lang="en-US" dirty="0">
                <a:latin typeface="Cambria"/>
                <a:cs typeface="Cambria"/>
              </a:rPr>
              <a:t>: using logic and cues to piece together information; filling in the blanks</a:t>
            </a:r>
          </a:p>
          <a:p>
            <a:endParaRPr lang="en-US" dirty="0"/>
          </a:p>
        </p:txBody>
      </p:sp>
      <p:sp>
        <p:nvSpPr>
          <p:cNvPr id="2" name="Title 1"/>
          <p:cNvSpPr>
            <a:spLocks noGrp="1"/>
          </p:cNvSpPr>
          <p:nvPr>
            <p:ph type="title"/>
          </p:nvPr>
        </p:nvSpPr>
        <p:spPr/>
        <p:txBody>
          <a:bodyPr>
            <a:normAutofit/>
          </a:bodyPr>
          <a:lstStyle/>
          <a:p>
            <a:r>
              <a:rPr lang="en-US" dirty="0" smtClean="0"/>
              <a:t>Retrieving Information from LTM</a:t>
            </a:r>
            <a:endParaRPr lang="en-US" dirty="0"/>
          </a:p>
        </p:txBody>
      </p:sp>
      <p:sp>
        <p:nvSpPr>
          <p:cNvPr id="4" name="Footer Placeholder 3"/>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33126717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latin typeface="Cambria"/>
                <a:cs typeface="Cambria"/>
              </a:rPr>
              <a:t>Value in forgetting is that we would be overwhelmed if we remembered everything we learned or </a:t>
            </a:r>
            <a:r>
              <a:rPr lang="en-US" dirty="0" smtClean="0">
                <a:latin typeface="Cambria"/>
                <a:cs typeface="Cambria"/>
              </a:rPr>
              <a:t>encountered</a:t>
            </a:r>
          </a:p>
          <a:p>
            <a:r>
              <a:rPr lang="en-US" dirty="0" smtClean="0">
                <a:latin typeface="Cambria"/>
                <a:cs typeface="Cambria"/>
              </a:rPr>
              <a:t>neural connections grow weak without use</a:t>
            </a:r>
          </a:p>
          <a:p>
            <a:pPr lvl="1"/>
            <a:r>
              <a:rPr lang="en-US" dirty="0" smtClean="0">
                <a:latin typeface="Cambria"/>
                <a:cs typeface="Cambria"/>
              </a:rPr>
              <a:t>some information may be stored, but too weak to be reactivated</a:t>
            </a:r>
          </a:p>
          <a:p>
            <a:r>
              <a:rPr lang="en-US" dirty="0" smtClean="0">
                <a:latin typeface="Cambria"/>
                <a:cs typeface="Cambria"/>
              </a:rPr>
              <a:t>information in LTM may be available for a long time given the right cues, unlike working memory</a:t>
            </a:r>
            <a:endParaRPr lang="en-US" dirty="0">
              <a:latin typeface="Cambria"/>
              <a:cs typeface="Cambria"/>
            </a:endParaRPr>
          </a:p>
        </p:txBody>
      </p:sp>
      <p:sp>
        <p:nvSpPr>
          <p:cNvPr id="2" name="Title 1"/>
          <p:cNvSpPr>
            <a:spLocks noGrp="1"/>
          </p:cNvSpPr>
          <p:nvPr>
            <p:ph type="title"/>
          </p:nvPr>
        </p:nvSpPr>
        <p:spPr/>
        <p:txBody>
          <a:bodyPr/>
          <a:lstStyle/>
          <a:p>
            <a:r>
              <a:rPr lang="en-US" dirty="0" smtClean="0"/>
              <a:t>Forgetting</a:t>
            </a:r>
            <a:endParaRPr lang="en-US" dirty="0"/>
          </a:p>
        </p:txBody>
      </p:sp>
      <p:sp>
        <p:nvSpPr>
          <p:cNvPr id="4" name="Footer Placeholder 3"/>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85430159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2783" y="1600200"/>
            <a:ext cx="8702790" cy="4935675"/>
          </a:xfrm>
        </p:spPr>
        <p:txBody>
          <a:bodyPr/>
          <a:lstStyle/>
          <a:p>
            <a:pPr marL="36576" indent="0">
              <a:buNone/>
            </a:pPr>
            <a:endParaRPr lang="en-US" dirty="0" smtClean="0"/>
          </a:p>
          <a:p>
            <a:pPr marL="36576" indent="0">
              <a:buNone/>
            </a:pPr>
            <a:endParaRPr lang="en-US" dirty="0" smtClean="0"/>
          </a:p>
          <a:p>
            <a:pPr marL="36576" indent="0">
              <a:buNone/>
            </a:pPr>
            <a:endParaRPr lang="en-US" dirty="0"/>
          </a:p>
          <a:p>
            <a:pPr marL="36576" indent="0" algn="ctr">
              <a:buNone/>
            </a:pPr>
            <a:r>
              <a:rPr lang="en-US" sz="4400" dirty="0" smtClean="0"/>
              <a:t>KBVODUWGPJMSQTXNOGMCTRSO</a:t>
            </a:r>
            <a:endParaRPr lang="en-US" sz="4400" dirty="0"/>
          </a:p>
        </p:txBody>
      </p:sp>
      <p:sp>
        <p:nvSpPr>
          <p:cNvPr id="2" name="Title 1"/>
          <p:cNvSpPr>
            <a:spLocks noGrp="1"/>
          </p:cNvSpPr>
          <p:nvPr>
            <p:ph type="title"/>
          </p:nvPr>
        </p:nvSpPr>
        <p:spPr/>
        <p:txBody>
          <a:bodyPr>
            <a:normAutofit fontScale="90000"/>
          </a:bodyPr>
          <a:lstStyle/>
          <a:p>
            <a:r>
              <a:rPr lang="en-US" dirty="0" smtClean="0"/>
              <a:t>Implications for Teachers: Make it meaningful</a:t>
            </a:r>
            <a:endParaRPr lang="en-US" dirty="0"/>
          </a:p>
        </p:txBody>
      </p:sp>
      <p:sp>
        <p:nvSpPr>
          <p:cNvPr id="4" name="Footer Placeholder 3"/>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47356346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2783" y="1600200"/>
            <a:ext cx="8628088" cy="4525963"/>
          </a:xfrm>
        </p:spPr>
        <p:txBody>
          <a:bodyPr/>
          <a:lstStyle/>
          <a:p>
            <a:pPr marL="36576" indent="0">
              <a:buNone/>
            </a:pPr>
            <a:endParaRPr lang="en-US" dirty="0" smtClean="0"/>
          </a:p>
          <a:p>
            <a:pPr marL="36576" indent="0">
              <a:buNone/>
            </a:pPr>
            <a:endParaRPr lang="en-US" dirty="0"/>
          </a:p>
          <a:p>
            <a:pPr marL="36576" indent="0">
              <a:buNone/>
            </a:pPr>
            <a:endParaRPr lang="en-US" sz="4400" dirty="0" smtClean="0"/>
          </a:p>
          <a:p>
            <a:pPr marL="36576" indent="0" algn="ctr">
              <a:buNone/>
            </a:pPr>
            <a:r>
              <a:rPr lang="en-US" sz="4000" dirty="0" smtClean="0"/>
              <a:t>READ JUMP WHEAT POOR BUT SEEK</a:t>
            </a:r>
            <a:endParaRPr lang="en-US" sz="4000" dirty="0"/>
          </a:p>
        </p:txBody>
      </p:sp>
      <p:sp>
        <p:nvSpPr>
          <p:cNvPr id="2" name="Title 1"/>
          <p:cNvSpPr>
            <a:spLocks noGrp="1"/>
          </p:cNvSpPr>
          <p:nvPr>
            <p:ph type="title"/>
          </p:nvPr>
        </p:nvSpPr>
        <p:spPr/>
        <p:txBody>
          <a:bodyPr>
            <a:normAutofit fontScale="90000"/>
          </a:bodyPr>
          <a:lstStyle/>
          <a:p>
            <a:r>
              <a:rPr lang="en-US" dirty="0" smtClean="0"/>
              <a:t>Implications for teacher: Make it meaningful</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76764909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6755" y="1600200"/>
            <a:ext cx="8777493" cy="4525963"/>
          </a:xfrm>
        </p:spPr>
        <p:txBody>
          <a:bodyPr/>
          <a:lstStyle/>
          <a:p>
            <a:endParaRPr lang="en-US" dirty="0" smtClean="0"/>
          </a:p>
          <a:p>
            <a:endParaRPr lang="en-US" dirty="0"/>
          </a:p>
          <a:p>
            <a:endParaRPr lang="en-US" dirty="0" smtClean="0"/>
          </a:p>
          <a:p>
            <a:pPr marL="36576" indent="0" algn="ctr">
              <a:buNone/>
            </a:pPr>
            <a:r>
              <a:rPr lang="en-US" sz="4300" dirty="0" smtClean="0"/>
              <a:t>KNIGHTS RODE HORSES INTO WAR</a:t>
            </a:r>
            <a:endParaRPr lang="en-US" sz="4300" dirty="0"/>
          </a:p>
        </p:txBody>
      </p:sp>
      <p:sp>
        <p:nvSpPr>
          <p:cNvPr id="2" name="Title 1"/>
          <p:cNvSpPr>
            <a:spLocks noGrp="1"/>
          </p:cNvSpPr>
          <p:nvPr>
            <p:ph type="title"/>
          </p:nvPr>
        </p:nvSpPr>
        <p:spPr/>
        <p:txBody>
          <a:bodyPr>
            <a:normAutofit fontScale="90000"/>
          </a:bodyPr>
          <a:lstStyle/>
          <a:p>
            <a:r>
              <a:rPr lang="en-US" dirty="0" smtClean="0"/>
              <a:t>Implications for teachers: Make it meaningful</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71592257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82942" cy="5029044"/>
          </a:xfrm>
        </p:spPr>
        <p:txBody>
          <a:bodyPr>
            <a:normAutofit/>
          </a:bodyPr>
          <a:lstStyle/>
          <a:p>
            <a:r>
              <a:rPr lang="en-US" dirty="0" smtClean="0">
                <a:solidFill>
                  <a:srgbClr val="0DAEB0"/>
                </a:solidFill>
              </a:rPr>
              <a:t>Mnemonics</a:t>
            </a:r>
            <a:r>
              <a:rPr lang="en-US" dirty="0" smtClean="0"/>
              <a:t>: techniques for remembering the art of memory</a:t>
            </a:r>
          </a:p>
          <a:p>
            <a:pPr lvl="1"/>
            <a:r>
              <a:rPr lang="en-US" dirty="0" smtClean="0"/>
              <a:t>build in meaning by connecting what is to be learned with established words or images</a:t>
            </a:r>
          </a:p>
          <a:p>
            <a:pPr lvl="1"/>
            <a:r>
              <a:rPr lang="en-US" dirty="0" smtClean="0">
                <a:solidFill>
                  <a:srgbClr val="0DAEB0"/>
                </a:solidFill>
              </a:rPr>
              <a:t>acronym</a:t>
            </a:r>
          </a:p>
          <a:p>
            <a:pPr lvl="1"/>
            <a:r>
              <a:rPr lang="en-US" dirty="0" smtClean="0">
                <a:solidFill>
                  <a:srgbClr val="0DAEB0"/>
                </a:solidFill>
              </a:rPr>
              <a:t>loci method </a:t>
            </a:r>
            <a:r>
              <a:rPr lang="en-US" dirty="0" smtClean="0"/>
              <a:t>(associate items with places)</a:t>
            </a:r>
          </a:p>
          <a:p>
            <a:pPr lvl="1"/>
            <a:r>
              <a:rPr lang="en-US" dirty="0" smtClean="0">
                <a:solidFill>
                  <a:srgbClr val="0DAEB0"/>
                </a:solidFill>
              </a:rPr>
              <a:t>chain mnemonics </a:t>
            </a:r>
            <a:r>
              <a:rPr lang="en-US" dirty="0" smtClean="0"/>
              <a:t>(associate one element in a series with next element)</a:t>
            </a:r>
          </a:p>
          <a:p>
            <a:pPr lvl="1"/>
            <a:r>
              <a:rPr lang="en-US" dirty="0" smtClean="0">
                <a:solidFill>
                  <a:srgbClr val="0DAEB0"/>
                </a:solidFill>
              </a:rPr>
              <a:t>keyword method </a:t>
            </a:r>
            <a:r>
              <a:rPr lang="en-US" dirty="0" smtClean="0"/>
              <a:t>(associating new words or concepts with similar-sounding cues/images)</a:t>
            </a:r>
          </a:p>
          <a:p>
            <a:pPr lvl="2"/>
            <a:r>
              <a:rPr lang="en-US" dirty="0" smtClean="0"/>
              <a:t>recode</a:t>
            </a:r>
          </a:p>
          <a:p>
            <a:pPr lvl="2"/>
            <a:r>
              <a:rPr lang="en-US" dirty="0" smtClean="0"/>
              <a:t>relate</a:t>
            </a:r>
          </a:p>
          <a:p>
            <a:pPr lvl="2"/>
            <a:r>
              <a:rPr lang="en-US" dirty="0" smtClean="0"/>
              <a:t>retrieve</a:t>
            </a:r>
            <a:endParaRPr lang="en-US" dirty="0"/>
          </a:p>
        </p:txBody>
      </p:sp>
      <p:sp>
        <p:nvSpPr>
          <p:cNvPr id="2" name="Title 1"/>
          <p:cNvSpPr>
            <a:spLocks noGrp="1"/>
          </p:cNvSpPr>
          <p:nvPr>
            <p:ph type="title"/>
          </p:nvPr>
        </p:nvSpPr>
        <p:spPr/>
        <p:txBody>
          <a:bodyPr/>
          <a:lstStyle/>
          <a:p>
            <a:r>
              <a:rPr lang="en-US" dirty="0" smtClean="0"/>
              <a:t>Implications for teachers</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5787053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 indent="0">
              <a:buNone/>
            </a:pPr>
            <a:r>
              <a:rPr lang="en-US" sz="3200" dirty="0"/>
              <a:t>1) Compared to the behavioristic orientation, the cognitive perspective recognizes people as what type of learners?</a:t>
            </a:r>
          </a:p>
          <a:p>
            <a:r>
              <a:rPr lang="en-US" sz="3200" dirty="0"/>
              <a:t>A) Active</a:t>
            </a:r>
          </a:p>
          <a:p>
            <a:r>
              <a:rPr lang="en-US" sz="3200" dirty="0"/>
              <a:t>B) Egocentric</a:t>
            </a:r>
          </a:p>
          <a:p>
            <a:r>
              <a:rPr lang="en-US" sz="3200" dirty="0"/>
              <a:t>C) Passive</a:t>
            </a:r>
          </a:p>
          <a:p>
            <a:r>
              <a:rPr lang="en-US" sz="3200" dirty="0"/>
              <a:t>D) Social</a:t>
            </a:r>
          </a:p>
          <a:p>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a:t>The cognitive perspective</a:t>
            </a:r>
          </a:p>
        </p:txBody>
      </p:sp>
    </p:spTree>
    <p:extLst>
      <p:ext uri="{BB962C8B-B14F-4D97-AF65-F5344CB8AC3E}">
        <p14:creationId xmlns:p14="http://schemas.microsoft.com/office/powerpoint/2010/main" val="319882305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4616" y="2089899"/>
            <a:ext cx="8357644" cy="5230280"/>
          </a:xfrm>
        </p:spPr>
        <p:txBody>
          <a:bodyPr>
            <a:normAutofit/>
          </a:bodyPr>
          <a:lstStyle/>
          <a:p>
            <a:r>
              <a:rPr lang="en-US" dirty="0" smtClean="0">
                <a:solidFill>
                  <a:srgbClr val="0DAEB0"/>
                </a:solidFill>
              </a:rPr>
              <a:t>Rote memorization</a:t>
            </a:r>
            <a:r>
              <a:rPr lang="en-US" dirty="0" smtClean="0"/>
              <a:t>: remembering info by repetition without necessarily understanding the meaning</a:t>
            </a:r>
          </a:p>
          <a:p>
            <a:pPr lvl="1"/>
            <a:r>
              <a:rPr lang="en-US" dirty="0" smtClean="0">
                <a:solidFill>
                  <a:srgbClr val="0DAEB0"/>
                </a:solidFill>
              </a:rPr>
              <a:t>serial position effect</a:t>
            </a:r>
            <a:r>
              <a:rPr lang="en-US" dirty="0" smtClean="0"/>
              <a:t>: only remember the beginning and the end, not the middle of a list</a:t>
            </a:r>
          </a:p>
          <a:p>
            <a:pPr lvl="1"/>
            <a:r>
              <a:rPr lang="en-US" dirty="0" smtClean="0">
                <a:solidFill>
                  <a:srgbClr val="0DAEB0"/>
                </a:solidFill>
              </a:rPr>
              <a:t>part learning</a:t>
            </a:r>
            <a:r>
              <a:rPr lang="en-US" dirty="0" smtClean="0"/>
              <a:t>: breaking a list of items into chunks</a:t>
            </a:r>
          </a:p>
          <a:p>
            <a:pPr lvl="1"/>
            <a:r>
              <a:rPr lang="en-US" dirty="0" smtClean="0">
                <a:solidFill>
                  <a:srgbClr val="0DAEB0"/>
                </a:solidFill>
              </a:rPr>
              <a:t>distributed practice</a:t>
            </a:r>
            <a:r>
              <a:rPr lang="en-US" dirty="0" smtClean="0"/>
              <a:t>: practice in brief periods with rest intervals</a:t>
            </a:r>
          </a:p>
          <a:p>
            <a:pPr lvl="2"/>
            <a:r>
              <a:rPr lang="en-US" dirty="0" smtClean="0"/>
              <a:t>deeper processing, strengthens connections in neural network</a:t>
            </a:r>
          </a:p>
          <a:p>
            <a:pPr lvl="1"/>
            <a:r>
              <a:rPr lang="en-US" dirty="0" smtClean="0">
                <a:solidFill>
                  <a:srgbClr val="0DAEB0"/>
                </a:solidFill>
              </a:rPr>
              <a:t>massed practice</a:t>
            </a:r>
            <a:r>
              <a:rPr lang="en-US" dirty="0" smtClean="0">
                <a:solidFill>
                  <a:srgbClr val="FFFFFF"/>
                </a:solidFill>
              </a:rPr>
              <a:t>: </a:t>
            </a:r>
            <a:r>
              <a:rPr lang="en-US" dirty="0" smtClean="0">
                <a:solidFill>
                  <a:schemeClr val="tx1">
                    <a:lumMod val="95000"/>
                    <a:lumOff val="5000"/>
                  </a:schemeClr>
                </a:solidFill>
              </a:rPr>
              <a:t>practice for a single extended period</a:t>
            </a:r>
          </a:p>
          <a:p>
            <a:pPr lvl="2"/>
            <a:r>
              <a:rPr lang="en-US" dirty="0" smtClean="0">
                <a:solidFill>
                  <a:schemeClr val="tx1">
                    <a:lumMod val="95000"/>
                    <a:lumOff val="5000"/>
                  </a:schemeClr>
                </a:solidFill>
              </a:rPr>
              <a:t>cognitive overload, fatigue, poor motivation</a:t>
            </a:r>
            <a:endParaRPr lang="en-US" dirty="0">
              <a:solidFill>
                <a:schemeClr val="tx1">
                  <a:lumMod val="95000"/>
                  <a:lumOff val="5000"/>
                </a:schemeClr>
              </a:solidFill>
            </a:endParaRPr>
          </a:p>
        </p:txBody>
      </p:sp>
      <p:sp>
        <p:nvSpPr>
          <p:cNvPr id="2" name="Title 1"/>
          <p:cNvSpPr>
            <a:spLocks noGrp="1"/>
          </p:cNvSpPr>
          <p:nvPr>
            <p:ph type="title"/>
          </p:nvPr>
        </p:nvSpPr>
        <p:spPr/>
        <p:txBody>
          <a:bodyPr/>
          <a:lstStyle/>
          <a:p>
            <a:r>
              <a:rPr lang="en-US" dirty="0"/>
              <a:t>Implications for teachers</a:t>
            </a:r>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528846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 indent="0">
              <a:buNone/>
            </a:pPr>
            <a:r>
              <a:rPr lang="en-US" dirty="0" smtClean="0"/>
              <a:t>How can these be strengthened? </a:t>
            </a:r>
          </a:p>
          <a:p>
            <a:r>
              <a:rPr lang="en-US" dirty="0" smtClean="0"/>
              <a:t>M says: “The </a:t>
            </a:r>
            <a:r>
              <a:rPr lang="en-US" dirty="0"/>
              <a:t>cognitive view suggests that knowledge is learned and changes in knowledge make changes in behavior possible. On the other hand, the behavioral view suggests that learning is a result of reinforcement that strengthens our responses</a:t>
            </a:r>
            <a:r>
              <a:rPr lang="en-US" dirty="0" smtClean="0"/>
              <a:t>.” (Clue: Turn to p. 282/both)</a:t>
            </a:r>
          </a:p>
          <a:p>
            <a:r>
              <a:rPr lang="en-US" dirty="0" smtClean="0"/>
              <a:t>C says: “</a:t>
            </a:r>
            <a:r>
              <a:rPr lang="en-US" dirty="0"/>
              <a:t>The behavioral view believes that new behaviors are learned. Cognitive and behaviorists believe that learning is important but for different reasons</a:t>
            </a:r>
            <a:r>
              <a:rPr lang="en-US" dirty="0" smtClean="0"/>
              <a:t>.” </a:t>
            </a:r>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Playbook feedback</a:t>
            </a:r>
            <a:endParaRPr lang="en-US" dirty="0"/>
          </a:p>
        </p:txBody>
      </p:sp>
    </p:spTree>
    <p:extLst>
      <p:ext uri="{BB962C8B-B14F-4D97-AF65-F5344CB8AC3E}">
        <p14:creationId xmlns:p14="http://schemas.microsoft.com/office/powerpoint/2010/main" val="220523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1887&quot;&gt;&lt;object type=&quot;3&quot; unique_id=&quot;11888&quot;&gt;&lt;property id=&quot;20148&quot; value=&quot;5&quot;/&gt;&lt;property id=&quot;20300&quot; value=&quot;Slide 2 - &amp;quot;Cognitive views of learning&amp;quot;&quot;/&gt;&lt;property id=&quot;20307&quot; value=&quot;256&quot;/&gt;&lt;/object&gt;&lt;object type=&quot;3&quot; unique_id=&quot;11889&quot;&gt;&lt;property id=&quot;20148&quot; value=&quot;5&quot;/&gt;&lt;property id=&quot;20300&quot; value=&quot;Slide 4 - &amp;quot;What would you do?&amp;amp;#x09;&amp;quot;&quot;/&gt;&lt;property id=&quot;20307&quot; value=&quot;317&quot;/&gt;&lt;/object&gt;&lt;object type=&quot;3&quot; unique_id=&quot;11890&quot;&gt;&lt;property id=&quot;20148&quot; value=&quot;5&quot;/&gt;&lt;property id=&quot;20300&quot; value=&quot;Slide 6 - &amp;quot;Learning Objectives&amp;quot;&quot;/&gt;&lt;property id=&quot;20307&quot; value=&quot;315&quot;/&gt;&lt;/object&gt;&lt;object type=&quot;3&quot; unique_id=&quot;11891&quot;&gt;&lt;property id=&quot;20148&quot; value=&quot;5&quot;/&gt;&lt;property id=&quot;20300&quot; value=&quot;Slide 7 - &amp;quot;Learning Objectives&amp;quot;&quot;/&gt;&lt;property id=&quot;20307&quot; value=&quot;316&quot;/&gt;&lt;/object&gt;&lt;object type=&quot;3&quot; unique_id=&quot;11892&quot;&gt;&lt;property id=&quot;20148&quot; value=&quot;5&quot;/&gt;&lt;property id=&quot;20300&quot; value=&quot;Slide 17 - &amp;quot;The cognitive perspective&amp;quot;&quot;/&gt;&lt;property id=&quot;20307&quot; value=&quot;263&quot;/&gt;&lt;/object&gt;&lt;object type=&quot;3&quot; unique_id=&quot;11893&quot;&gt;&lt;property id=&quot;20148&quot; value=&quot;5&quot;/&gt;&lt;property id=&quot;20300&quot; value=&quot;Slide 20 - &amp;quot;Cognitive vs. Behavioral &amp;#x0D;&amp;#x0A;Views of Learning&amp;quot;&quot;/&gt;&lt;property id=&quot;20307&quot; value=&quot;264&quot;/&gt;&lt;/object&gt;&lt;object type=&quot;3&quot; unique_id=&quot;11894&quot;&gt;&lt;property id=&quot;20148&quot; value=&quot;5&quot;/&gt;&lt;property id=&quot;20300&quot; value=&quot;Slide 22 - &amp;quot;Types of knowledge&amp;quot;&quot;/&gt;&lt;property id=&quot;20307&quot; value=&quot;266&quot;/&gt;&lt;/object&gt;&lt;object type=&quot;3&quot; unique_id=&quot;11896&quot;&gt;&lt;property id=&quot;20148&quot; value=&quot;5&quot;/&gt;&lt;property id=&quot;20300&quot; value=&quot;Slide 26 - &amp;quot;Information Processing Model of Memory&amp;quot;&quot;/&gt;&lt;property id=&quot;20307&quot; value=&quot;267&quot;/&gt;&lt;/object&gt;&lt;object type=&quot;3&quot; unique_id=&quot;11897&quot;&gt;&lt;property id=&quot;20148&quot; value=&quot;5&quot;/&gt;&lt;property id=&quot;20300&quot; value=&quot;Slide 27 - &amp;quot;General Processes Involved in Memory&amp;quot;&quot;/&gt;&lt;property id=&quot;20307&quot; value=&quot;268&quot;/&gt;&lt;/object&gt;&lt;object type=&quot;3&quot; unique_id=&quot;11898&quot;&gt;&lt;property id=&quot;20148&quot; value=&quot;5&quot;/&gt;&lt;property id=&quot;20300&quot; value=&quot;Slide 28 - &amp;quot;Types of Memory&amp;quot;&quot;/&gt;&lt;property id=&quot;20307&quot; value=&quot;269&quot;/&gt;&lt;/object&gt;&lt;object type=&quot;3&quot; unique_id=&quot;11899&quot;&gt;&lt;property id=&quot;20148&quot; value=&quot;5&quot;/&gt;&lt;property id=&quot;20300&quot; value=&quot;Slide 30 - &amp;quot;Sensory Memory&amp;quot;&quot;/&gt;&lt;property id=&quot;20307&quot; value=&quot;270&quot;/&gt;&lt;/object&gt;&lt;object type=&quot;3&quot; unique_id=&quot;11900&quot;&gt;&lt;property id=&quot;20148&quot; value=&quot;5&quot;/&gt;&lt;property id=&quot;20300&quot; value=&quot;Slide 35 - &amp;quot;Sensory Memory&amp;amp;#x09;&amp;quot;&quot;/&gt;&lt;property id=&quot;20307&quot; value=&quot;271&quot;/&gt;&lt;/object&gt;&lt;object type=&quot;3&quot; unique_id=&quot;11901&quot;&gt;&lt;property id=&quot;20148&quot; value=&quot;5&quot;/&gt;&lt;property id=&quot;20300&quot; value=&quot;Slide 36&quot;/&gt;&lt;property id=&quot;20307&quot; value=&quot;257&quot;/&gt;&lt;/object&gt;&lt;object type=&quot;3&quot; unique_id=&quot;11902&quot;&gt;&lt;property id=&quot;20148&quot; value=&quot;5&quot;/&gt;&lt;property id=&quot;20300&quot; value=&quot;Slide 37&quot;/&gt;&lt;property id=&quot;20307&quot; value=&quot;261&quot;/&gt;&lt;/object&gt;&lt;object type=&quot;3&quot; unique_id=&quot;11903&quot;&gt;&lt;property id=&quot;20148&quot; value=&quot;5&quot;/&gt;&lt;property id=&quot;20300&quot; value=&quot;Slide 38&quot;/&gt;&lt;property id=&quot;20307&quot; value=&quot;260&quot;/&gt;&lt;/object&gt;&lt;object type=&quot;3&quot; unique_id=&quot;11904&quot;&gt;&lt;property id=&quot;20148&quot; value=&quot;5&quot;/&gt;&lt;property id=&quot;20300&quot; value=&quot;Slide 39&quot;/&gt;&lt;property id=&quot;20307&quot; value=&quot;258&quot;/&gt;&lt;/object&gt;&lt;object type=&quot;3&quot; unique_id=&quot;11905&quot;&gt;&lt;property id=&quot;20148&quot; value=&quot;5&quot;/&gt;&lt;property id=&quot;20300&quot; value=&quot;Slide 40&quot;/&gt;&lt;property id=&quot;20307&quot; value=&quot;259&quot;/&gt;&lt;/object&gt;&lt;object type=&quot;3&quot; unique_id=&quot;11906&quot;&gt;&lt;property id=&quot;20148&quot; value=&quot;5&quot;/&gt;&lt;property id=&quot;20300&quot; value=&quot;Slide 41&quot;/&gt;&lt;property id=&quot;20307&quot; value=&quot;262&quot;/&gt;&lt;/object&gt;&lt;object type=&quot;3&quot; unique_id=&quot;11907&quot;&gt;&lt;property id=&quot;20148&quot; value=&quot;5&quot;/&gt;&lt;property id=&quot;20300&quot; value=&quot;Slide 42 - &amp;quot;Thinking about Perception&amp;quot;&quot;/&gt;&lt;property id=&quot;20307&quot; value=&quot;291&quot;/&gt;&lt;/object&gt;&lt;object type=&quot;3&quot; unique_id=&quot;11908&quot;&gt;&lt;property id=&quot;20148&quot; value=&quot;5&quot;/&gt;&lt;property id=&quot;20300&quot; value=&quot;Slide 45 - &amp;quot;Sensory Memory&amp;quot;&quot;/&gt;&lt;property id=&quot;20307&quot; value=&quot;272&quot;/&gt;&lt;/object&gt;&lt;object type=&quot;3&quot; unique_id=&quot;11909&quot;&gt;&lt;property id=&quot;20148&quot; value=&quot;5&quot;/&gt;&lt;property id=&quot;20300&quot; value=&quot;Slide 46 - &amp;quot;Working Memory&amp;quot;&quot;/&gt;&lt;property id=&quot;20307&quot; value=&quot;273&quot;/&gt;&lt;/object&gt;&lt;object type=&quot;3&quot; unique_id=&quot;11910&quot;&gt;&lt;property id=&quot;20148&quot; value=&quot;5&quot;/&gt;&lt;property id=&quot;20300&quot; value=&quot;Slide 47 - &amp;quot;Working Memory&amp;quot;&quot;/&gt;&lt;property id=&quot;20307&quot; value=&quot;274&quot;/&gt;&lt;/object&gt;&lt;object type=&quot;3&quot; unique_id=&quot;11911&quot;&gt;&lt;property id=&quot;20148&quot; value=&quot;5&quot;/&gt;&lt;property id=&quot;20300&quot; value=&quot;Slide 48 - &amp;quot;Retaining Information in Working Memory&amp;quot;&quot;/&gt;&lt;property id=&quot;20307&quot; value=&quot;292&quot;/&gt;&lt;/object&gt;&lt;object type=&quot;3&quot; unique_id=&quot;11912&quot;&gt;&lt;property id=&quot;20148&quot; value=&quot;5&quot;/&gt;&lt;property id=&quot;20300&quot; value=&quot;Slide 49 - &amp;quot;Retaining Information in Working Memory&amp;quot;&quot;/&gt;&lt;property id=&quot;20307&quot; value=&quot;293&quot;/&gt;&lt;/object&gt;&lt;object type=&quot;3&quot; unique_id=&quot;11913&quot;&gt;&lt;property id=&quot;20148&quot; value=&quot;5&quot;/&gt;&lt;property id=&quot;20300&quot; value=&quot;Slide 50 - &amp;quot;Retaining Information in Working Memory&amp;quot;&quot;/&gt;&lt;property id=&quot;20307&quot; value=&quot;294&quot;/&gt;&lt;/object&gt;&lt;object type=&quot;3&quot; unique_id=&quot;11914&quot;&gt;&lt;property id=&quot;20148&quot; value=&quot;5&quot;/&gt;&lt;property id=&quot;20300&quot; value=&quot;Slide 51 - &amp;quot;Retaining Information in Working Memory&amp;quot;&quot;/&gt;&lt;property id=&quot;20307&quot; value=&quot;275&quot;/&gt;&lt;/object&gt;&lt;object type=&quot;3&quot; unique_id=&quot;11915&quot;&gt;&lt;property id=&quot;20148&quot; value=&quot;5&quot;/&gt;&lt;property id=&quot;20300&quot; value=&quot;Slide 52 - &amp;quot;Remember this Slide?&amp;quot;&quot;/&gt;&lt;property id=&quot;20307&quot; value=&quot;295&quot;/&gt;&lt;/object&gt;&lt;object type=&quot;3&quot; unique_id=&quot;11916&quot;&gt;&lt;property id=&quot;20148&quot; value=&quot;5&quot;/&gt;&lt;property id=&quot;20300&quot; value=&quot;Slide 53 - &amp;quot;Now do you remember this slide?&amp;quot;&quot;/&gt;&lt;property id=&quot;20307&quot; value=&quot;296&quot;/&gt;&lt;/object&gt;&lt;object type=&quot;3&quot; unique_id=&quot;11917&quot;&gt;&lt;property id=&quot;20148&quot; value=&quot;5&quot;/&gt;&lt;property id=&quot;20300&quot; value=&quot;Slide 55 - &amp;quot;Forgetting&amp;quot;&quot;/&gt;&lt;property id=&quot;20307&quot; value=&quot;297&quot;/&gt;&lt;/object&gt;&lt;object type=&quot;3&quot; unique_id=&quot;11918&quot;&gt;&lt;property id=&quot;20148&quot; value=&quot;5&quot;/&gt;&lt;property id=&quot;20300&quot; value=&quot;Slide 56 - &amp;quot;Individual Differences&amp;quot;&quot;/&gt;&lt;property id=&quot;20307&quot; value=&quot;298&quot;/&gt;&lt;/object&gt;&lt;object type=&quot;3&quot; unique_id=&quot;11919&quot;&gt;&lt;property id=&quot;20148&quot; value=&quot;5&quot;/&gt;&lt;property id=&quot;20300&quot; value=&quot;Slide 57 - &amp;quot;Activity: Individual Differences&amp;quot;&quot;/&gt;&lt;property id=&quot;20307&quot; value=&quot;299&quot;/&gt;&lt;/object&gt;&lt;object type=&quot;3&quot; unique_id=&quot;11920&quot;&gt;&lt;property id=&quot;20148&quot; value=&quot;5&quot;/&gt;&lt;property id=&quot;20300&quot; value=&quot;Slide 58 - &amp;quot;Activity: Individual Differences&amp;quot;&quot;/&gt;&lt;property id=&quot;20307&quot; value=&quot;300&quot;/&gt;&lt;/object&gt;&lt;object type=&quot;3&quot; unique_id=&quot;11921&quot;&gt;&lt;property id=&quot;20148&quot; value=&quot;5&quot;/&gt;&lt;property id=&quot;20300&quot; value=&quot;Slide 59 - &amp;quot;Individual Differences&amp;quot;&quot;/&gt;&lt;property id=&quot;20307&quot; value=&quot;301&quot;/&gt;&lt;/object&gt;&lt;object type=&quot;3&quot; unique_id=&quot;11922&quot;&gt;&lt;property id=&quot;20148&quot; value=&quot;5&quot;/&gt;&lt;property id=&quot;20300&quot; value=&quot;Slide 60 - &amp;quot;Long Term Memory&amp;quot;&quot;/&gt;&lt;property id=&quot;20307&quot; value=&quot;276&quot;/&gt;&lt;/object&gt;&lt;object type=&quot;3&quot; unique_id=&quot;11923&quot;&gt;&lt;property id=&quot;20148&quot; value=&quot;5&quot;/&gt;&lt;property id=&quot;20300&quot; value=&quot;Slide 61 - &amp;quot;Long Term Memory&amp;quot;&quot;/&gt;&lt;property id=&quot;20307&quot; value=&quot;277&quot;/&gt;&lt;/object&gt;&lt;object type=&quot;3&quot; unique_id=&quot;11924&quot;&gt;&lt;property id=&quot;20148&quot; value=&quot;5&quot;/&gt;&lt;property id=&quot;20300&quot; value=&quot;Slide 62 - &amp;quot;Long Term Memory&amp;quot;&quot;/&gt;&lt;property id=&quot;20307&quot; value=&quot;278&quot;/&gt;&lt;/object&gt;&lt;object type=&quot;3&quot; unique_id=&quot;11925&quot;&gt;&lt;property id=&quot;20148&quot; value=&quot;5&quot;/&gt;&lt;property id=&quot;20300&quot; value=&quot;Slide 63 - &amp;quot;Long Term Memory&amp;quot;&quot;/&gt;&lt;property id=&quot;20307&quot; value=&quot;279&quot;/&gt;&lt;/object&gt;&lt;object type=&quot;3&quot; unique_id=&quot;11926&quot;&gt;&lt;property id=&quot;20148&quot; value=&quot;5&quot;/&gt;&lt;property id=&quot;20300&quot; value=&quot;Slide 64 - &amp;quot;Explicit Memories: Semantic and Episodic&amp;quot;&quot;/&gt;&lt;property id=&quot;20307&quot; value=&quot;302&quot;/&gt;&lt;/object&gt;&lt;object type=&quot;3&quot; unique_id=&quot;11927&quot;&gt;&lt;property id=&quot;20148&quot; value=&quot;5&quot;/&gt;&lt;property id=&quot;20300&quot; value=&quot;Slide 65 - &amp;quot;Semantic, continued…&amp;quot;&quot;/&gt;&lt;property id=&quot;20307&quot; value=&quot;303&quot;/&gt;&lt;/object&gt;&lt;object type=&quot;3&quot; unique_id=&quot;11928&quot;&gt;&lt;property id=&quot;20148&quot; value=&quot;5&quot;/&gt;&lt;property id=&quot;20300&quot; value=&quot;Slide 66 - &amp;quot;Semantic, continued…&amp;quot;&quot;/&gt;&lt;property id=&quot;20307&quot; value=&quot;304&quot;/&gt;&lt;/object&gt;&lt;object type=&quot;3&quot; unique_id=&quot;11929&quot;&gt;&lt;property id=&quot;20148&quot; value=&quot;5&quot;/&gt;&lt;property id=&quot;20300&quot; value=&quot;Slide 67 - &amp;quot;Semantic, continued…&amp;quot;&quot;/&gt;&lt;property id=&quot;20307&quot; value=&quot;305&quot;/&gt;&lt;/object&gt;&lt;object type=&quot;3&quot; unique_id=&quot;11930&quot;&gt;&lt;property id=&quot;20148&quot; value=&quot;5&quot;/&gt;&lt;property id=&quot;20300&quot; value=&quot;Slide 68 - &amp;quot;Episodic memory&amp;quot;&quot;/&gt;&lt;property id=&quot;20307&quot; value=&quot;306&quot;/&gt;&lt;/object&gt;&lt;object type=&quot;3&quot; unique_id=&quot;11931&quot;&gt;&lt;property id=&quot;20148&quot; value=&quot;5&quot;/&gt;&lt;property id=&quot;20300&quot; value=&quot;Slide 69 - &amp;quot;Implicit memory&amp;quot;&quot;/&gt;&lt;property id=&quot;20307&quot; value=&quot;307&quot;/&gt;&lt;/object&gt;&lt;object type=&quot;3&quot; unique_id=&quot;11932&quot;&gt;&lt;property id=&quot;20148&quot; value=&quot;5&quot;/&gt;&lt;property id=&quot;20300&quot; value=&quot;Slide 70 - &amp;quot;Retaining Information in Long Term Memory&amp;quot;&quot;/&gt;&lt;property id=&quot;20307&quot; value=&quot;280&quot;/&gt;&lt;/object&gt;&lt;object type=&quot;3&quot; unique_id=&quot;11933&quot;&gt;&lt;property id=&quot;20148&quot; value=&quot;5&quot;/&gt;&lt;property id=&quot;20300&quot; value=&quot;Slide 71 - &amp;quot;Elaboration&amp;quot;&quot;/&gt;&lt;property id=&quot;20307&quot; value=&quot;281&quot;/&gt;&lt;/object&gt;&lt;object type=&quot;3&quot; unique_id=&quot;11934&quot;&gt;&lt;property id=&quot;20148&quot; value=&quot;5&quot;/&gt;&lt;property id=&quot;20300&quot; value=&quot;Slide 72 - &amp;quot;Organization&amp;quot;&quot;/&gt;&lt;property id=&quot;20307&quot; value=&quot;282&quot;/&gt;&lt;/object&gt;&lt;object type=&quot;3&quot; unique_id=&quot;11935&quot;&gt;&lt;property id=&quot;20148&quot; value=&quot;5&quot;/&gt;&lt;property id=&quot;20300&quot; value=&quot;Slide 13 - &amp;quot;Imagery&amp;quot;&quot;/&gt;&lt;property id=&quot;20307&quot; value=&quot;308&quot;/&gt;&lt;/object&gt;&lt;object type=&quot;3&quot; unique_id=&quot;11936&quot;&gt;&lt;property id=&quot;20148&quot; value=&quot;5&quot;/&gt;&lt;property id=&quot;20300&quot; value=&quot;Slide 73 - &amp;quot;Context&amp;quot;&quot;/&gt;&lt;property id=&quot;20307&quot; value=&quot;283&quot;/&gt;&lt;/object&gt;&lt;object type=&quot;3&quot; unique_id=&quot;11937&quot;&gt;&lt;property id=&quot;20148&quot; value=&quot;5&quot;/&gt;&lt;property id=&quot;20300&quot; value=&quot;Slide 74 - &amp;quot;Retrieving Information from LTM&amp;quot;&quot;/&gt;&lt;property id=&quot;20307&quot; value=&quot;284&quot;/&gt;&lt;/object&gt;&lt;object type=&quot;3&quot; unique_id=&quot;11938&quot;&gt;&lt;property id=&quot;20148&quot; value=&quot;5&quot;/&gt;&lt;property id=&quot;20300&quot; value=&quot;Slide 75 - &amp;quot;Forgetting&amp;quot;&quot;/&gt;&lt;property id=&quot;20307&quot; value=&quot;285&quot;/&gt;&lt;/object&gt;&lt;object type=&quot;3&quot; unique_id=&quot;11939&quot;&gt;&lt;property id=&quot;20148&quot; value=&quot;5&quot;/&gt;&lt;property id=&quot;20300&quot; value=&quot;Slide 76 - &amp;quot;Implications for Teachers: Make it meaningful&amp;quot;&quot;/&gt;&lt;property id=&quot;20307&quot; value=&quot;310&quot;/&gt;&lt;/object&gt;&lt;object type=&quot;3&quot; unique_id=&quot;11940&quot;&gt;&lt;property id=&quot;20148&quot; value=&quot;5&quot;/&gt;&lt;property id=&quot;20300&quot; value=&quot;Slide 77 - &amp;quot;Implications for teacher: Make it meaningful&amp;quot;&quot;/&gt;&lt;property id=&quot;20307&quot; value=&quot;311&quot;/&gt;&lt;/object&gt;&lt;object type=&quot;3&quot; unique_id=&quot;11941&quot;&gt;&lt;property id=&quot;20148&quot; value=&quot;5&quot;/&gt;&lt;property id=&quot;20300&quot; value=&quot;Slide 78 - &amp;quot;Implications for teachers: Make it meaningful&amp;quot;&quot;/&gt;&lt;property id=&quot;20307&quot; value=&quot;312&quot;/&gt;&lt;/object&gt;&lt;object type=&quot;3&quot; unique_id=&quot;11942&quot;&gt;&lt;property id=&quot;20148&quot; value=&quot;5&quot;/&gt;&lt;property id=&quot;20300&quot; value=&quot;Slide 79 - &amp;quot;Implications for teachers&amp;quot;&quot;/&gt;&lt;property id=&quot;20307&quot; value=&quot;313&quot;/&gt;&lt;/object&gt;&lt;object type=&quot;3&quot; unique_id=&quot;11943&quot;&gt;&lt;property id=&quot;20148&quot; value=&quot;5&quot;/&gt;&lt;property id=&quot;20300&quot; value=&quot;Slide 80 - &amp;quot;Implications for teachers&amp;quot;&quot;/&gt;&lt;property id=&quot;20307&quot; value=&quot;314&quot;/&gt;&lt;/object&gt;&lt;object type=&quot;3&quot; unique_id=&quot;12176&quot;&gt;&lt;property id=&quot;20148&quot; value=&quot;5&quot;/&gt;&lt;property id=&quot;20300&quot; value=&quot;Slide 8 - &amp;quot;The cognitive perspective&amp;quot;&quot;/&gt;&lt;property id=&quot;20307&quot; value=&quot;318&quot;/&gt;&lt;/object&gt;&lt;object type=&quot;3&quot; unique_id=&quot;12177&quot;&gt;&lt;property id=&quot;20148&quot; value=&quot;5&quot;/&gt;&lt;property id=&quot;20300&quot; value=&quot;Slide 16 - &amp;quot;The cognitive perspective&amp;quot;&quot;/&gt;&lt;property id=&quot;20307&quot; value=&quot;319&quot;/&gt;&lt;/object&gt;&lt;object type=&quot;3&quot; unique_id=&quot;12298&quot;&gt;&lt;property id=&quot;20148&quot; value=&quot;5&quot;/&gt;&lt;property id=&quot;20300&quot; value=&quot;Slide 18 - &amp;quot;The cognitive perspective&amp;quot;&quot;/&gt;&lt;property id=&quot;20307&quot; value=&quot;320&quot;/&gt;&lt;/object&gt;&lt;object type=&quot;3&quot; unique_id=&quot;12299&quot;&gt;&lt;property id=&quot;20148&quot; value=&quot;5&quot;/&gt;&lt;property id=&quot;20300&quot; value=&quot;Slide 19 - &amp;quot;The cognitive perspective&amp;quot;&quot;/&gt;&lt;property id=&quot;20307&quot; value=&quot;321&quot;/&gt;&lt;/object&gt;&lt;object type=&quot;3&quot; unique_id=&quot;12300&quot;&gt;&lt;property id=&quot;20148&quot; value=&quot;5&quot;/&gt;&lt;property id=&quot;20300&quot; value=&quot;Slide 23 - &amp;quot;Types of Knowledge&amp;quot;&quot;/&gt;&lt;property id=&quot;20307&quot; value=&quot;322&quot;/&gt;&lt;/object&gt;&lt;object type=&quot;3&quot; unique_id=&quot;12301&quot;&gt;&lt;property id=&quot;20148&quot; value=&quot;5&quot;/&gt;&lt;property id=&quot;20300&quot; value=&quot;Slide 24 - &amp;quot;Types of Knowledge&amp;quot;&quot;/&gt;&lt;property id=&quot;20307&quot; value=&quot;323&quot;/&gt;&lt;/object&gt;&lt;object type=&quot;3&quot; unique_id=&quot;12429&quot;&gt;&lt;property id=&quot;20148&quot; value=&quot;5&quot;/&gt;&lt;property id=&quot;20300&quot; value=&quot;Slide 25 - &amp;quot;Types of Knowledge&amp;quot;&quot;/&gt;&lt;property id=&quot;20307&quot; value=&quot;324&quot;/&gt;&lt;/object&gt;&lt;object type=&quot;3&quot; unique_id=&quot;12558&quot;&gt;&lt;property id=&quot;20148&quot; value=&quot;5&quot;/&gt;&lt;property id=&quot;20300&quot; value=&quot;Slide 29 - &amp;quot;Types of Memory&amp;quot;&quot;/&gt;&lt;property id=&quot;20307&quot; value=&quot;325&quot;/&gt;&lt;/object&gt;&lt;object type=&quot;3&quot; unique_id=&quot;12559&quot;&gt;&lt;property id=&quot;20148&quot; value=&quot;5&quot;/&gt;&lt;property id=&quot;20300&quot; value=&quot;Slide 31 - &amp;quot;Sensory memory&amp;quot;&quot;/&gt;&lt;property id=&quot;20307&quot; value=&quot;326&quot;/&gt;&lt;/object&gt;&lt;object type=&quot;3&quot; unique_id=&quot;12560&quot;&gt;&lt;property id=&quot;20148&quot; value=&quot;5&quot;/&gt;&lt;property id=&quot;20300&quot; value=&quot;Slide 32 - &amp;quot;Sensory memory&amp;quot;&quot;/&gt;&lt;property id=&quot;20307&quot; value=&quot;327&quot;/&gt;&lt;/object&gt;&lt;object type=&quot;3&quot; unique_id=&quot;12561&quot;&gt;&lt;property id=&quot;20148&quot; value=&quot;5&quot;/&gt;&lt;property id=&quot;20300&quot; value=&quot;Slide 33 - &amp;quot;Memory&amp;quot;&quot;/&gt;&lt;property id=&quot;20307&quot; value=&quot;328&quot;/&gt;&lt;/object&gt;&lt;object type=&quot;3&quot; unique_id=&quot;12562&quot;&gt;&lt;property id=&quot;20148&quot; value=&quot;5&quot;/&gt;&lt;property id=&quot;20300&quot; value=&quot;Slide 34 - &amp;quot;Memory&amp;quot;&quot;/&gt;&lt;property id=&quot;20307&quot; value=&quot;329&quot;/&gt;&lt;/object&gt;&lt;object type=&quot;3&quot; unique_id=&quot;12701&quot;&gt;&lt;property id=&quot;20148&quot; value=&quot;5&quot;/&gt;&lt;property id=&quot;20300&quot; value=&quot;Slide 43 - &amp;quot;Perception&amp;quot;&quot;/&gt;&lt;property id=&quot;20307&quot; value=&quot;330&quot;/&gt;&lt;/object&gt;&lt;object type=&quot;3&quot; unique_id=&quot;12982&quot;&gt;&lt;property id=&quot;20148&quot; value=&quot;5&quot;/&gt;&lt;property id=&quot;20300&quot; value=&quot;Slide 5 - &amp;quot;Individual meetings&amp;quot;&quot;/&gt;&lt;property id=&quot;20307&quot; value=&quot;332&quot;/&gt;&lt;/object&gt;&lt;object type=&quot;3&quot; unique_id=&quot;12983&quot;&gt;&lt;property id=&quot;20148&quot; value=&quot;5&quot;/&gt;&lt;property id=&quot;20300&quot; value=&quot;Slide 9 - &amp;quot;Playbook feedback&amp;quot;&quot;/&gt;&lt;property id=&quot;20307&quot; value=&quot;331&quot;/&gt;&lt;/object&gt;&lt;object type=&quot;3&quot; unique_id=&quot;12984&quot;&gt;&lt;property id=&quot;20148&quot; value=&quot;5&quot;/&gt;&lt;property id=&quot;20300&quot; value=&quot;Slide 10 - &amp;quot;theorists&amp;quot;&quot;/&gt;&lt;property id=&quot;20307&quot; value=&quot;333&quot;/&gt;&lt;/object&gt;&lt;object type=&quot;3&quot; unique_id=&quot;12985&quot;&gt;&lt;property id=&quot;20148&quot; value=&quot;5&quot;/&gt;&lt;property id=&quot;20300&quot; value=&quot;Slide 11 - &amp;quot;Are we not curious consumers of our textbook?!?! &amp;quot;&quot;/&gt;&lt;property id=&quot;20307&quot; value=&quot;334&quot;/&gt;&lt;/object&gt;&lt;object type=&quot;3&quot; unique_id=&quot;12986&quot;&gt;&lt;property id=&quot;20148&quot; value=&quot;5&quot;/&gt;&lt;property id=&quot;20300&quot; value=&quot;Slide 15 - &amp;quot;Evidence-based teaching philosophy&amp;quot;&quot;/&gt;&lt;property id=&quot;20307&quot; value=&quot;335&quot;/&gt;&lt;/object&gt;&lt;object type=&quot;3&quot; unique_id=&quot;12987&quot;&gt;&lt;property id=&quot;20148&quot; value=&quot;5&quot;/&gt;&lt;property id=&quot;20300&quot; value=&quot;Slide 21 - &amp;quot;Behavior vs. cognitive&amp;#x0D;&amp;#x0A;feedback on provocative question&amp;quot;&quot;/&gt;&lt;property id=&quot;20307&quot; value=&quot;336&quot;/&gt;&lt;/object&gt;&lt;object type=&quot;3&quot; unique_id=&quot;13140&quot;&gt;&lt;property id=&quot;20148&quot; value=&quot;5&quot;/&gt;&lt;property id=&quot;20300&quot; value=&quot;Slide 1 - &amp;quot;Memory Rap&amp;quot;&quot;/&gt;&lt;property id=&quot;20307&quot; value=&quot;339&quot;/&gt;&lt;/object&gt;&lt;object type=&quot;3&quot; unique_id=&quot;13141&quot;&gt;&lt;property id=&quot;20148&quot; value=&quot;5&quot;/&gt;&lt;property id=&quot;20300&quot; value=&quot;Slide 12 - &amp;quot;What do these people have to do with chapter 8?&amp;quot;&quot;/&gt;&lt;property id=&quot;20307&quot; value=&quot;337&quot;/&gt;&lt;/object&gt;&lt;object type=&quot;3&quot; unique_id=&quot;13688&quot;&gt;&lt;property id=&quot;20148&quot; value=&quot;5&quot;/&gt;&lt;property id=&quot;20300&quot; value=&quot;Slide 14 - &amp;quot;Max Asks About Imagery&amp;quot;&quot;/&gt;&lt;property id=&quot;20307&quot; value=&quot;342&quot;/&gt;&lt;/object&gt;&lt;object type=&quot;3&quot; unique_id=&quot;13689&quot;&gt;&lt;property id=&quot;20148&quot; value=&quot;5&quot;/&gt;&lt;property id=&quot;20300&quot; value=&quot;Slide 44 - &amp;quot;Memory&amp;quot;&quot;/&gt;&lt;property id=&quot;20307&quot; value=&quot;340&quot;/&gt;&lt;/object&gt;&lt;object type=&quot;3&quot; unique_id=&quot;13690&quot;&gt;&lt;property id=&quot;20148&quot; value=&quot;5&quot;/&gt;&lt;property id=&quot;20300&quot; value=&quot;Slide 54 - &amp;quot;Forgetting &amp;amp; &amp;#x0D;&amp;#x0A;Short-term memory&amp;quot;&quot;/&gt;&lt;property id=&quot;20307&quot; value=&quot;341&quot;/&gt;&lt;/object&gt;&lt;object type=&quot;3&quot; unique_id=&quot;13853&quot;&gt;&lt;property id=&quot;20148&quot; value=&quot;5&quot;/&gt;&lt;property id=&quot;20300&quot; value=&quot;Slide 3 - &amp;quot;Nel Noddings (pp. 101 102, 501)&amp;quot;&quot;/&gt;&lt;property id=&quot;20307&quot; value=&quot;343&quot;/&gt;&lt;/object&gt;&lt;/object&gt;&lt;object type=&quot;8&quot; unique_id=&quot;12001&quot;&gt;&lt;/object&gt;&lt;/object&gt;&lt;/database&gt;"/>
  <p:tag name="SECTOMILLISECCONVERTED" val="1"/>
</p:tagLst>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Research Design">
  <a:themeElements>
    <a:clrScheme name="Story">
      <a:dk1>
        <a:sysClr val="windowText" lastClr="000000"/>
      </a:dk1>
      <a:lt1>
        <a:sysClr val="window" lastClr="FFFFFF"/>
      </a:lt1>
      <a:dk2>
        <a:srgbClr val="212121"/>
      </a:dk2>
      <a:lt2>
        <a:srgbClr val="CDD4D7"/>
      </a:lt2>
      <a:accent1>
        <a:srgbClr val="1D86CD"/>
      </a:accent1>
      <a:accent2>
        <a:srgbClr val="732E9A"/>
      </a:accent2>
      <a:accent3>
        <a:srgbClr val="B50B1B"/>
      </a:accent3>
      <a:accent4>
        <a:srgbClr val="E8950E"/>
      </a:accent4>
      <a:accent5>
        <a:srgbClr val="55992B"/>
      </a:accent5>
      <a:accent6>
        <a:srgbClr val="2C9C89"/>
      </a:accent6>
      <a:hlink>
        <a:srgbClr val="EC4D4D"/>
      </a:hlink>
      <a:folHlink>
        <a:srgbClr val="F8CE8A"/>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1130</TotalTime>
  <Words>4114</Words>
  <Application>Microsoft Office PowerPoint</Application>
  <PresentationFormat>On-screen Show (4:3)</PresentationFormat>
  <Paragraphs>516</Paragraphs>
  <Slides>80</Slides>
  <Notes>0</Notes>
  <HiddenSlides>0</HiddenSlides>
  <MMClips>0</MMClips>
  <ScaleCrop>false</ScaleCrop>
  <HeadingPairs>
    <vt:vector size="4" baseType="variant">
      <vt:variant>
        <vt:lpstr>Theme</vt:lpstr>
      </vt:variant>
      <vt:variant>
        <vt:i4>2</vt:i4>
      </vt:variant>
      <vt:variant>
        <vt:lpstr>Slide Titles</vt:lpstr>
      </vt:variant>
      <vt:variant>
        <vt:i4>80</vt:i4>
      </vt:variant>
    </vt:vector>
  </HeadingPairs>
  <TitlesOfParts>
    <vt:vector size="82" baseType="lpstr">
      <vt:lpstr>Office Theme</vt:lpstr>
      <vt:lpstr>Research Design</vt:lpstr>
      <vt:lpstr>Memory Rap</vt:lpstr>
      <vt:lpstr>Cognitive views of learning</vt:lpstr>
      <vt:lpstr>Nel Noddings (pp. 101 102, 501)</vt:lpstr>
      <vt:lpstr>What would you do? </vt:lpstr>
      <vt:lpstr>Individual meetings</vt:lpstr>
      <vt:lpstr>Learning Objectives</vt:lpstr>
      <vt:lpstr>Learning Objectives</vt:lpstr>
      <vt:lpstr>The cognitive perspective</vt:lpstr>
      <vt:lpstr>Playbook feedback</vt:lpstr>
      <vt:lpstr>theorists</vt:lpstr>
      <vt:lpstr>Are we not curious consumers of our textbook?!?! </vt:lpstr>
      <vt:lpstr>What do these people have to do with chapter 8?</vt:lpstr>
      <vt:lpstr>Imagery</vt:lpstr>
      <vt:lpstr>Max Asks About Imagery</vt:lpstr>
      <vt:lpstr>Evidence-based teaching philosophy</vt:lpstr>
      <vt:lpstr>The cognitive perspective</vt:lpstr>
      <vt:lpstr>The cognitive perspective</vt:lpstr>
      <vt:lpstr>The cognitive perspective</vt:lpstr>
      <vt:lpstr>The cognitive perspective</vt:lpstr>
      <vt:lpstr>Cognitive vs. Behavioral  Views of Learning</vt:lpstr>
      <vt:lpstr>Behavior vs. cognitive feedback on provocative question</vt:lpstr>
      <vt:lpstr>Types of knowledge</vt:lpstr>
      <vt:lpstr>Types of Knowledge</vt:lpstr>
      <vt:lpstr>Types of Knowledge</vt:lpstr>
      <vt:lpstr>Types of Knowledge</vt:lpstr>
      <vt:lpstr>Information Processing Model of Memory</vt:lpstr>
      <vt:lpstr>General Processes Involved in Memory</vt:lpstr>
      <vt:lpstr>Types of Memory</vt:lpstr>
      <vt:lpstr>Types of Memory</vt:lpstr>
      <vt:lpstr>Sensory Memory</vt:lpstr>
      <vt:lpstr>Sensory memory</vt:lpstr>
      <vt:lpstr>Sensory memory</vt:lpstr>
      <vt:lpstr>Memory</vt:lpstr>
      <vt:lpstr>Memory</vt:lpstr>
      <vt:lpstr>Sensory Memory </vt:lpstr>
      <vt:lpstr>PowerPoint Presentation</vt:lpstr>
      <vt:lpstr>PowerPoint Presentation</vt:lpstr>
      <vt:lpstr>PowerPoint Presentation</vt:lpstr>
      <vt:lpstr>PowerPoint Presentation</vt:lpstr>
      <vt:lpstr>PowerPoint Presentation</vt:lpstr>
      <vt:lpstr>PowerPoint Presentation</vt:lpstr>
      <vt:lpstr>Thinking about Perception</vt:lpstr>
      <vt:lpstr>Perception</vt:lpstr>
      <vt:lpstr>Memory</vt:lpstr>
      <vt:lpstr>Sensory Memory</vt:lpstr>
      <vt:lpstr>Working Memory</vt:lpstr>
      <vt:lpstr>Working Memory</vt:lpstr>
      <vt:lpstr>Retaining Information in Working Memory</vt:lpstr>
      <vt:lpstr>Retaining Information in Working Memory</vt:lpstr>
      <vt:lpstr>Retaining Information in Working Memory</vt:lpstr>
      <vt:lpstr>Retaining Information in Working Memory</vt:lpstr>
      <vt:lpstr>Remember this Slide?</vt:lpstr>
      <vt:lpstr>Now do you remember this slide?</vt:lpstr>
      <vt:lpstr>Forgetting &amp;  Short-term memory</vt:lpstr>
      <vt:lpstr>Forgetting</vt:lpstr>
      <vt:lpstr>Individual Differences</vt:lpstr>
      <vt:lpstr>Activity: Individual Differences</vt:lpstr>
      <vt:lpstr>Activity: Individual Differences</vt:lpstr>
      <vt:lpstr>Individual Differences</vt:lpstr>
      <vt:lpstr>Long Term Memory</vt:lpstr>
      <vt:lpstr>Long Term Memory</vt:lpstr>
      <vt:lpstr>Long Term Memory</vt:lpstr>
      <vt:lpstr>Long Term Memory</vt:lpstr>
      <vt:lpstr>Explicit Memories: Semantic and Episodic</vt:lpstr>
      <vt:lpstr>Semantic, continued…</vt:lpstr>
      <vt:lpstr>Semantic, continued…</vt:lpstr>
      <vt:lpstr>Semantic, continued…</vt:lpstr>
      <vt:lpstr>Episodic memory</vt:lpstr>
      <vt:lpstr>Implicit memory</vt:lpstr>
      <vt:lpstr>Retaining Information in Long Term Memory</vt:lpstr>
      <vt:lpstr>Elaboration</vt:lpstr>
      <vt:lpstr>Organization</vt:lpstr>
      <vt:lpstr>Context</vt:lpstr>
      <vt:lpstr>Retrieving Information from LTM</vt:lpstr>
      <vt:lpstr>Forgetting</vt:lpstr>
      <vt:lpstr>Implications for Teachers: Make it meaningful</vt:lpstr>
      <vt:lpstr>Implications for teacher: Make it meaningful</vt:lpstr>
      <vt:lpstr>Implications for teachers: Make it meaningful</vt:lpstr>
      <vt:lpstr>Implications for teachers</vt:lpstr>
      <vt:lpstr>Implications for teachers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Melissa DeJonckheere</dc:creator>
  <cp:lastModifiedBy>cechuser</cp:lastModifiedBy>
  <cp:revision>36</cp:revision>
  <dcterms:created xsi:type="dcterms:W3CDTF">2012-10-21T17:15:01Z</dcterms:created>
  <dcterms:modified xsi:type="dcterms:W3CDTF">2014-04-09T14:54:37Z</dcterms:modified>
</cp:coreProperties>
</file>